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7" r:id="rId1"/>
  </p:sldMasterIdLst>
  <p:sldIdLst>
    <p:sldId id="256" r:id="rId2"/>
    <p:sldId id="272" r:id="rId3"/>
    <p:sldId id="258" r:id="rId4"/>
    <p:sldId id="260" r:id="rId5"/>
    <p:sldId id="265" r:id="rId6"/>
    <p:sldId id="266" r:id="rId7"/>
    <p:sldId id="269" r:id="rId8"/>
    <p:sldId id="270" r:id="rId9"/>
    <p:sldId id="271"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4A01D8-7549-4D8A-AADF-3284690E18E6}" v="15" dt="2024-05-11T02:25:20.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C5E3F9-6EE8-42CF-BA09-F739C190BE6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0D024BF-3831-4A78-B2DE-B621A50971FA}">
      <dgm:prSet/>
      <dgm:spPr/>
      <dgm:t>
        <a:bodyPr/>
        <a:lstStyle/>
        <a:p>
          <a:r>
            <a:rPr lang="en-US" b="0" i="0"/>
            <a:t>The dataset includes information from 500 individuals who have purchased cars.</a:t>
          </a:r>
          <a:endParaRPr lang="en-US"/>
        </a:p>
      </dgm:t>
    </dgm:pt>
    <dgm:pt modelId="{B67EBE62-E4AC-4171-B1DC-C8B20C94BB2F}" type="parTrans" cxnId="{BC299592-3AA8-4835-BCB8-B3DA84D8B97B}">
      <dgm:prSet/>
      <dgm:spPr/>
      <dgm:t>
        <a:bodyPr/>
        <a:lstStyle/>
        <a:p>
          <a:endParaRPr lang="en-US"/>
        </a:p>
      </dgm:t>
    </dgm:pt>
    <dgm:pt modelId="{2497698E-1EA3-4689-B18A-23E0F067124B}" type="sibTrans" cxnId="{BC299592-3AA8-4835-BCB8-B3DA84D8B97B}">
      <dgm:prSet/>
      <dgm:spPr/>
      <dgm:t>
        <a:bodyPr/>
        <a:lstStyle/>
        <a:p>
          <a:endParaRPr lang="en-US"/>
        </a:p>
      </dgm:t>
    </dgm:pt>
    <dgm:pt modelId="{E967D017-7ADA-4AFC-B191-602CC5B87BD6}">
      <dgm:prSet/>
      <dgm:spPr/>
      <dgm:t>
        <a:bodyPr/>
        <a:lstStyle/>
        <a:p>
          <a:r>
            <a:rPr lang="en-US" b="0" i="0"/>
            <a:t>Each entry provides the buyer's age and gender, helping to analyze how different demographics buy cars.</a:t>
          </a:r>
          <a:endParaRPr lang="en-US"/>
        </a:p>
      </dgm:t>
    </dgm:pt>
    <dgm:pt modelId="{A1D8D1E9-BD9C-46DA-8A4E-EF13935D261A}" type="parTrans" cxnId="{D796A582-8196-459B-A342-CC43A6662AFE}">
      <dgm:prSet/>
      <dgm:spPr/>
      <dgm:t>
        <a:bodyPr/>
        <a:lstStyle/>
        <a:p>
          <a:endParaRPr lang="en-US"/>
        </a:p>
      </dgm:t>
    </dgm:pt>
    <dgm:pt modelId="{DE0A1765-D855-49AE-93CC-A56FFDB13344}" type="sibTrans" cxnId="{D796A582-8196-459B-A342-CC43A6662AFE}">
      <dgm:prSet/>
      <dgm:spPr/>
      <dgm:t>
        <a:bodyPr/>
        <a:lstStyle/>
        <a:p>
          <a:endParaRPr lang="en-US"/>
        </a:p>
      </dgm:t>
    </dgm:pt>
    <dgm:pt modelId="{85204467-F19E-4C6C-B3E0-EB1FE40966B1}">
      <dgm:prSet/>
      <dgm:spPr/>
      <dgm:t>
        <a:bodyPr/>
        <a:lstStyle/>
        <a:p>
          <a:r>
            <a:rPr lang="en-US" b="0" i="0"/>
            <a:t>Financial details such as annual income, credit card debt, and net worth are included for each buyer.</a:t>
          </a:r>
          <a:endParaRPr lang="en-US"/>
        </a:p>
      </dgm:t>
    </dgm:pt>
    <dgm:pt modelId="{1F2770AC-CF6D-47A8-8032-40F12EEB185B}" type="parTrans" cxnId="{8D0E9C2A-31A4-4F4A-A187-90D48B5CAAB8}">
      <dgm:prSet/>
      <dgm:spPr/>
      <dgm:t>
        <a:bodyPr/>
        <a:lstStyle/>
        <a:p>
          <a:endParaRPr lang="en-US"/>
        </a:p>
      </dgm:t>
    </dgm:pt>
    <dgm:pt modelId="{40C7ABD0-50F1-471B-83E7-119F7DECFA02}" type="sibTrans" cxnId="{8D0E9C2A-31A4-4F4A-A187-90D48B5CAAB8}">
      <dgm:prSet/>
      <dgm:spPr/>
      <dgm:t>
        <a:bodyPr/>
        <a:lstStyle/>
        <a:p>
          <a:endParaRPr lang="en-US"/>
        </a:p>
      </dgm:t>
    </dgm:pt>
    <dgm:pt modelId="{ADD5F09D-C85F-4657-BDCA-4C5D6BB6514C}">
      <dgm:prSet/>
      <dgm:spPr/>
      <dgm:t>
        <a:bodyPr/>
        <a:lstStyle/>
        <a:p>
          <a:r>
            <a:rPr lang="en-US" b="0" i="0"/>
            <a:t>It records the amount each buyer spent on their car, offering insights into spending habits.</a:t>
          </a:r>
          <a:endParaRPr lang="en-US"/>
        </a:p>
      </dgm:t>
    </dgm:pt>
    <dgm:pt modelId="{189DA741-1BC5-46C0-AFF7-9395464509B3}" type="parTrans" cxnId="{69071613-6EAB-47BF-A4A1-D698E0AB2FAE}">
      <dgm:prSet/>
      <dgm:spPr/>
      <dgm:t>
        <a:bodyPr/>
        <a:lstStyle/>
        <a:p>
          <a:endParaRPr lang="en-US"/>
        </a:p>
      </dgm:t>
    </dgm:pt>
    <dgm:pt modelId="{4673F4B0-DE6F-425D-BF72-622D15C6DD32}" type="sibTrans" cxnId="{69071613-6EAB-47BF-A4A1-D698E0AB2FAE}">
      <dgm:prSet/>
      <dgm:spPr/>
      <dgm:t>
        <a:bodyPr/>
        <a:lstStyle/>
        <a:p>
          <a:endParaRPr lang="en-US"/>
        </a:p>
      </dgm:t>
    </dgm:pt>
    <dgm:pt modelId="{A36387B6-5C43-49D6-A21D-B48007A16325}">
      <dgm:prSet/>
      <dgm:spPr/>
      <dgm:t>
        <a:bodyPr/>
        <a:lstStyle/>
        <a:p>
          <a:r>
            <a:rPr lang="en-US" b="0" i="0"/>
            <a:t>The country of residence for each buyer is also noted, allowing analysis of regional buying trends.</a:t>
          </a:r>
          <a:endParaRPr lang="en-US"/>
        </a:p>
      </dgm:t>
    </dgm:pt>
    <dgm:pt modelId="{41BAB527-D987-436A-BE7D-A77CD4D75D39}" type="parTrans" cxnId="{7AB6A383-6646-42D0-8EBE-0AA46069A604}">
      <dgm:prSet/>
      <dgm:spPr/>
      <dgm:t>
        <a:bodyPr/>
        <a:lstStyle/>
        <a:p>
          <a:endParaRPr lang="en-US"/>
        </a:p>
      </dgm:t>
    </dgm:pt>
    <dgm:pt modelId="{D29C8AB8-5A0E-4448-9290-043F92CB496D}" type="sibTrans" cxnId="{7AB6A383-6646-42D0-8EBE-0AA46069A604}">
      <dgm:prSet/>
      <dgm:spPr/>
      <dgm:t>
        <a:bodyPr/>
        <a:lstStyle/>
        <a:p>
          <a:endParaRPr lang="en-US"/>
        </a:p>
      </dgm:t>
    </dgm:pt>
    <dgm:pt modelId="{35AB3550-BB0A-4807-AE61-FA8CBBD587CE}">
      <dgm:prSet/>
      <dgm:spPr/>
      <dgm:t>
        <a:bodyPr/>
        <a:lstStyle/>
        <a:p>
          <a:r>
            <a:rPr lang="en-US" b="0" i="0"/>
            <a:t>The data is clearly organized, making it easy to access and analyze.</a:t>
          </a:r>
          <a:endParaRPr lang="en-US"/>
        </a:p>
      </dgm:t>
    </dgm:pt>
    <dgm:pt modelId="{4C2815F1-E08A-4412-9E5C-5B9F848B400D}" type="parTrans" cxnId="{578268C5-A5E0-4205-928D-209CBA4D51D6}">
      <dgm:prSet/>
      <dgm:spPr/>
      <dgm:t>
        <a:bodyPr/>
        <a:lstStyle/>
        <a:p>
          <a:endParaRPr lang="en-US"/>
        </a:p>
      </dgm:t>
    </dgm:pt>
    <dgm:pt modelId="{E88B45C0-A5BA-4F3B-907D-BA2BAA17B313}" type="sibTrans" cxnId="{578268C5-A5E0-4205-928D-209CBA4D51D6}">
      <dgm:prSet/>
      <dgm:spPr/>
      <dgm:t>
        <a:bodyPr/>
        <a:lstStyle/>
        <a:p>
          <a:endParaRPr lang="en-US"/>
        </a:p>
      </dgm:t>
    </dgm:pt>
    <dgm:pt modelId="{0A09BA9C-05C8-438A-98F3-76CB7DDAAE80}">
      <dgm:prSet/>
      <dgm:spPr/>
      <dgm:t>
        <a:bodyPr/>
        <a:lstStyle/>
        <a:p>
          <a:r>
            <a:rPr lang="en-US" b="0" i="0"/>
            <a:t>The dataset contains both numerical data (like income) and categorical data (like gender), supporting a broad range of analysis methods.</a:t>
          </a:r>
          <a:endParaRPr lang="en-US"/>
        </a:p>
      </dgm:t>
    </dgm:pt>
    <dgm:pt modelId="{901336D4-93A6-4BC6-8257-D17146B52233}" type="parTrans" cxnId="{9527CA5A-0CF7-401E-B613-CDB8111B8401}">
      <dgm:prSet/>
      <dgm:spPr/>
      <dgm:t>
        <a:bodyPr/>
        <a:lstStyle/>
        <a:p>
          <a:endParaRPr lang="en-US"/>
        </a:p>
      </dgm:t>
    </dgm:pt>
    <dgm:pt modelId="{639E95B5-093D-4E94-ACF0-A647D4F75955}" type="sibTrans" cxnId="{9527CA5A-0CF7-401E-B613-CDB8111B8401}">
      <dgm:prSet/>
      <dgm:spPr/>
      <dgm:t>
        <a:bodyPr/>
        <a:lstStyle/>
        <a:p>
          <a:endParaRPr lang="en-US"/>
        </a:p>
      </dgm:t>
    </dgm:pt>
    <dgm:pt modelId="{ED86FD89-D07A-4D67-9314-90AE32E4A3B6}" type="pres">
      <dgm:prSet presAssocID="{C0C5E3F9-6EE8-42CF-BA09-F739C190BE66}" presName="linear" presStyleCnt="0">
        <dgm:presLayoutVars>
          <dgm:animLvl val="lvl"/>
          <dgm:resizeHandles val="exact"/>
        </dgm:presLayoutVars>
      </dgm:prSet>
      <dgm:spPr/>
    </dgm:pt>
    <dgm:pt modelId="{9D0BA8D0-8868-46F2-9B09-28ED3EBD5872}" type="pres">
      <dgm:prSet presAssocID="{50D024BF-3831-4A78-B2DE-B621A50971FA}" presName="parentText" presStyleLbl="node1" presStyleIdx="0" presStyleCnt="7">
        <dgm:presLayoutVars>
          <dgm:chMax val="0"/>
          <dgm:bulletEnabled val="1"/>
        </dgm:presLayoutVars>
      </dgm:prSet>
      <dgm:spPr/>
    </dgm:pt>
    <dgm:pt modelId="{E9A7E4F5-5E78-40FE-8D90-39072AA9EA8B}" type="pres">
      <dgm:prSet presAssocID="{2497698E-1EA3-4689-B18A-23E0F067124B}" presName="spacer" presStyleCnt="0"/>
      <dgm:spPr/>
    </dgm:pt>
    <dgm:pt modelId="{01E1DDF9-DBC8-41DD-B80B-89942D2B1D58}" type="pres">
      <dgm:prSet presAssocID="{E967D017-7ADA-4AFC-B191-602CC5B87BD6}" presName="parentText" presStyleLbl="node1" presStyleIdx="1" presStyleCnt="7">
        <dgm:presLayoutVars>
          <dgm:chMax val="0"/>
          <dgm:bulletEnabled val="1"/>
        </dgm:presLayoutVars>
      </dgm:prSet>
      <dgm:spPr/>
    </dgm:pt>
    <dgm:pt modelId="{126B793D-B79D-499E-9901-4C8461F65ECA}" type="pres">
      <dgm:prSet presAssocID="{DE0A1765-D855-49AE-93CC-A56FFDB13344}" presName="spacer" presStyleCnt="0"/>
      <dgm:spPr/>
    </dgm:pt>
    <dgm:pt modelId="{C1F85B5D-9EB4-4379-9DEF-4DEA0B5E9673}" type="pres">
      <dgm:prSet presAssocID="{85204467-F19E-4C6C-B3E0-EB1FE40966B1}" presName="parentText" presStyleLbl="node1" presStyleIdx="2" presStyleCnt="7">
        <dgm:presLayoutVars>
          <dgm:chMax val="0"/>
          <dgm:bulletEnabled val="1"/>
        </dgm:presLayoutVars>
      </dgm:prSet>
      <dgm:spPr/>
    </dgm:pt>
    <dgm:pt modelId="{CA9F5E10-873E-42E1-A4F7-16CD9DC0A3AA}" type="pres">
      <dgm:prSet presAssocID="{40C7ABD0-50F1-471B-83E7-119F7DECFA02}" presName="spacer" presStyleCnt="0"/>
      <dgm:spPr/>
    </dgm:pt>
    <dgm:pt modelId="{3A5E019A-3DE8-42FA-820C-B9FB022C9362}" type="pres">
      <dgm:prSet presAssocID="{ADD5F09D-C85F-4657-BDCA-4C5D6BB6514C}" presName="parentText" presStyleLbl="node1" presStyleIdx="3" presStyleCnt="7">
        <dgm:presLayoutVars>
          <dgm:chMax val="0"/>
          <dgm:bulletEnabled val="1"/>
        </dgm:presLayoutVars>
      </dgm:prSet>
      <dgm:spPr/>
    </dgm:pt>
    <dgm:pt modelId="{1ECF354D-0558-42D2-9E16-6DD540FFD6D7}" type="pres">
      <dgm:prSet presAssocID="{4673F4B0-DE6F-425D-BF72-622D15C6DD32}" presName="spacer" presStyleCnt="0"/>
      <dgm:spPr/>
    </dgm:pt>
    <dgm:pt modelId="{9833B6F3-7FE2-48F6-A98D-25383A35AE8E}" type="pres">
      <dgm:prSet presAssocID="{A36387B6-5C43-49D6-A21D-B48007A16325}" presName="parentText" presStyleLbl="node1" presStyleIdx="4" presStyleCnt="7">
        <dgm:presLayoutVars>
          <dgm:chMax val="0"/>
          <dgm:bulletEnabled val="1"/>
        </dgm:presLayoutVars>
      </dgm:prSet>
      <dgm:spPr/>
    </dgm:pt>
    <dgm:pt modelId="{735404CE-015C-49E4-847D-3F333B611A18}" type="pres">
      <dgm:prSet presAssocID="{D29C8AB8-5A0E-4448-9290-043F92CB496D}" presName="spacer" presStyleCnt="0"/>
      <dgm:spPr/>
    </dgm:pt>
    <dgm:pt modelId="{A123FFF3-F662-4C2F-9DAD-DCD8A79FEE01}" type="pres">
      <dgm:prSet presAssocID="{35AB3550-BB0A-4807-AE61-FA8CBBD587CE}" presName="parentText" presStyleLbl="node1" presStyleIdx="5" presStyleCnt="7">
        <dgm:presLayoutVars>
          <dgm:chMax val="0"/>
          <dgm:bulletEnabled val="1"/>
        </dgm:presLayoutVars>
      </dgm:prSet>
      <dgm:spPr/>
    </dgm:pt>
    <dgm:pt modelId="{BD8BCE54-A0E6-4755-9DEF-C0705183459D}" type="pres">
      <dgm:prSet presAssocID="{E88B45C0-A5BA-4F3B-907D-BA2BAA17B313}" presName="spacer" presStyleCnt="0"/>
      <dgm:spPr/>
    </dgm:pt>
    <dgm:pt modelId="{DC807A09-5904-4B8D-9314-46A044556841}" type="pres">
      <dgm:prSet presAssocID="{0A09BA9C-05C8-438A-98F3-76CB7DDAAE80}" presName="parentText" presStyleLbl="node1" presStyleIdx="6" presStyleCnt="7">
        <dgm:presLayoutVars>
          <dgm:chMax val="0"/>
          <dgm:bulletEnabled val="1"/>
        </dgm:presLayoutVars>
      </dgm:prSet>
      <dgm:spPr/>
    </dgm:pt>
  </dgm:ptLst>
  <dgm:cxnLst>
    <dgm:cxn modelId="{8F823602-11FE-42EE-87D3-CE84BC76D48F}" type="presOf" srcId="{85204467-F19E-4C6C-B3E0-EB1FE40966B1}" destId="{C1F85B5D-9EB4-4379-9DEF-4DEA0B5E9673}" srcOrd="0" destOrd="0" presId="urn:microsoft.com/office/officeart/2005/8/layout/vList2"/>
    <dgm:cxn modelId="{D1DD5304-954A-42E0-92EE-0942CBAC450B}" type="presOf" srcId="{ADD5F09D-C85F-4657-BDCA-4C5D6BB6514C}" destId="{3A5E019A-3DE8-42FA-820C-B9FB022C9362}" srcOrd="0" destOrd="0" presId="urn:microsoft.com/office/officeart/2005/8/layout/vList2"/>
    <dgm:cxn modelId="{06F2DC07-03A2-408E-AB00-F64F5ABD2BC6}" type="presOf" srcId="{A36387B6-5C43-49D6-A21D-B48007A16325}" destId="{9833B6F3-7FE2-48F6-A98D-25383A35AE8E}" srcOrd="0" destOrd="0" presId="urn:microsoft.com/office/officeart/2005/8/layout/vList2"/>
    <dgm:cxn modelId="{69071613-6EAB-47BF-A4A1-D698E0AB2FAE}" srcId="{C0C5E3F9-6EE8-42CF-BA09-F739C190BE66}" destId="{ADD5F09D-C85F-4657-BDCA-4C5D6BB6514C}" srcOrd="3" destOrd="0" parTransId="{189DA741-1BC5-46C0-AFF7-9395464509B3}" sibTransId="{4673F4B0-DE6F-425D-BF72-622D15C6DD32}"/>
    <dgm:cxn modelId="{1425501A-A558-4DD8-8131-39A7F8F2B7B3}" type="presOf" srcId="{C0C5E3F9-6EE8-42CF-BA09-F739C190BE66}" destId="{ED86FD89-D07A-4D67-9314-90AE32E4A3B6}" srcOrd="0" destOrd="0" presId="urn:microsoft.com/office/officeart/2005/8/layout/vList2"/>
    <dgm:cxn modelId="{5CA43A28-5FAB-4BBB-88D6-6606B23D7402}" type="presOf" srcId="{E967D017-7ADA-4AFC-B191-602CC5B87BD6}" destId="{01E1DDF9-DBC8-41DD-B80B-89942D2B1D58}" srcOrd="0" destOrd="0" presId="urn:microsoft.com/office/officeart/2005/8/layout/vList2"/>
    <dgm:cxn modelId="{8D0E9C2A-31A4-4F4A-A187-90D48B5CAAB8}" srcId="{C0C5E3F9-6EE8-42CF-BA09-F739C190BE66}" destId="{85204467-F19E-4C6C-B3E0-EB1FE40966B1}" srcOrd="2" destOrd="0" parTransId="{1F2770AC-CF6D-47A8-8032-40F12EEB185B}" sibTransId="{40C7ABD0-50F1-471B-83E7-119F7DECFA02}"/>
    <dgm:cxn modelId="{0C5A5854-4720-491D-B0C0-BA80F46BC96B}" type="presOf" srcId="{35AB3550-BB0A-4807-AE61-FA8CBBD587CE}" destId="{A123FFF3-F662-4C2F-9DAD-DCD8A79FEE01}" srcOrd="0" destOrd="0" presId="urn:microsoft.com/office/officeart/2005/8/layout/vList2"/>
    <dgm:cxn modelId="{9527CA5A-0CF7-401E-B613-CDB8111B8401}" srcId="{C0C5E3F9-6EE8-42CF-BA09-F739C190BE66}" destId="{0A09BA9C-05C8-438A-98F3-76CB7DDAAE80}" srcOrd="6" destOrd="0" parTransId="{901336D4-93A6-4BC6-8257-D17146B52233}" sibTransId="{639E95B5-093D-4E94-ACF0-A647D4F75955}"/>
    <dgm:cxn modelId="{D796A582-8196-459B-A342-CC43A6662AFE}" srcId="{C0C5E3F9-6EE8-42CF-BA09-F739C190BE66}" destId="{E967D017-7ADA-4AFC-B191-602CC5B87BD6}" srcOrd="1" destOrd="0" parTransId="{A1D8D1E9-BD9C-46DA-8A4E-EF13935D261A}" sibTransId="{DE0A1765-D855-49AE-93CC-A56FFDB13344}"/>
    <dgm:cxn modelId="{7AB6A383-6646-42D0-8EBE-0AA46069A604}" srcId="{C0C5E3F9-6EE8-42CF-BA09-F739C190BE66}" destId="{A36387B6-5C43-49D6-A21D-B48007A16325}" srcOrd="4" destOrd="0" parTransId="{41BAB527-D987-436A-BE7D-A77CD4D75D39}" sibTransId="{D29C8AB8-5A0E-4448-9290-043F92CB496D}"/>
    <dgm:cxn modelId="{BC299592-3AA8-4835-BCB8-B3DA84D8B97B}" srcId="{C0C5E3F9-6EE8-42CF-BA09-F739C190BE66}" destId="{50D024BF-3831-4A78-B2DE-B621A50971FA}" srcOrd="0" destOrd="0" parTransId="{B67EBE62-E4AC-4171-B1DC-C8B20C94BB2F}" sibTransId="{2497698E-1EA3-4689-B18A-23E0F067124B}"/>
    <dgm:cxn modelId="{955ED2B1-4BCD-4598-A6F8-D8773E94DB36}" type="presOf" srcId="{0A09BA9C-05C8-438A-98F3-76CB7DDAAE80}" destId="{DC807A09-5904-4B8D-9314-46A044556841}" srcOrd="0" destOrd="0" presId="urn:microsoft.com/office/officeart/2005/8/layout/vList2"/>
    <dgm:cxn modelId="{578268C5-A5E0-4205-928D-209CBA4D51D6}" srcId="{C0C5E3F9-6EE8-42CF-BA09-F739C190BE66}" destId="{35AB3550-BB0A-4807-AE61-FA8CBBD587CE}" srcOrd="5" destOrd="0" parTransId="{4C2815F1-E08A-4412-9E5C-5B9F848B400D}" sibTransId="{E88B45C0-A5BA-4F3B-907D-BA2BAA17B313}"/>
    <dgm:cxn modelId="{2604A7FC-8633-4DC4-ABE2-B577091B804E}" type="presOf" srcId="{50D024BF-3831-4A78-B2DE-B621A50971FA}" destId="{9D0BA8D0-8868-46F2-9B09-28ED3EBD5872}" srcOrd="0" destOrd="0" presId="urn:microsoft.com/office/officeart/2005/8/layout/vList2"/>
    <dgm:cxn modelId="{33A1F1B0-C59C-4E5B-944A-18C61A6688CB}" type="presParOf" srcId="{ED86FD89-D07A-4D67-9314-90AE32E4A3B6}" destId="{9D0BA8D0-8868-46F2-9B09-28ED3EBD5872}" srcOrd="0" destOrd="0" presId="urn:microsoft.com/office/officeart/2005/8/layout/vList2"/>
    <dgm:cxn modelId="{E59BA6DF-E12C-4F10-94DD-1BE26D2ADC04}" type="presParOf" srcId="{ED86FD89-D07A-4D67-9314-90AE32E4A3B6}" destId="{E9A7E4F5-5E78-40FE-8D90-39072AA9EA8B}" srcOrd="1" destOrd="0" presId="urn:microsoft.com/office/officeart/2005/8/layout/vList2"/>
    <dgm:cxn modelId="{665FED25-2174-404B-8D05-CA23A58B8AEF}" type="presParOf" srcId="{ED86FD89-D07A-4D67-9314-90AE32E4A3B6}" destId="{01E1DDF9-DBC8-41DD-B80B-89942D2B1D58}" srcOrd="2" destOrd="0" presId="urn:microsoft.com/office/officeart/2005/8/layout/vList2"/>
    <dgm:cxn modelId="{D900336C-A6CB-48EF-B3DA-4DAA6F4A37AE}" type="presParOf" srcId="{ED86FD89-D07A-4D67-9314-90AE32E4A3B6}" destId="{126B793D-B79D-499E-9901-4C8461F65ECA}" srcOrd="3" destOrd="0" presId="urn:microsoft.com/office/officeart/2005/8/layout/vList2"/>
    <dgm:cxn modelId="{8BD5852F-1C40-4686-B7E9-F01A2BA18486}" type="presParOf" srcId="{ED86FD89-D07A-4D67-9314-90AE32E4A3B6}" destId="{C1F85B5D-9EB4-4379-9DEF-4DEA0B5E9673}" srcOrd="4" destOrd="0" presId="urn:microsoft.com/office/officeart/2005/8/layout/vList2"/>
    <dgm:cxn modelId="{BA6B843D-8EC3-4151-AF51-D01C8D423497}" type="presParOf" srcId="{ED86FD89-D07A-4D67-9314-90AE32E4A3B6}" destId="{CA9F5E10-873E-42E1-A4F7-16CD9DC0A3AA}" srcOrd="5" destOrd="0" presId="urn:microsoft.com/office/officeart/2005/8/layout/vList2"/>
    <dgm:cxn modelId="{91C983E9-387A-43DF-A323-9FB6ABC4A4CA}" type="presParOf" srcId="{ED86FD89-D07A-4D67-9314-90AE32E4A3B6}" destId="{3A5E019A-3DE8-42FA-820C-B9FB022C9362}" srcOrd="6" destOrd="0" presId="urn:microsoft.com/office/officeart/2005/8/layout/vList2"/>
    <dgm:cxn modelId="{7CA280D5-F736-43F2-9915-D877441350EE}" type="presParOf" srcId="{ED86FD89-D07A-4D67-9314-90AE32E4A3B6}" destId="{1ECF354D-0558-42D2-9E16-6DD540FFD6D7}" srcOrd="7" destOrd="0" presId="urn:microsoft.com/office/officeart/2005/8/layout/vList2"/>
    <dgm:cxn modelId="{D6F590A0-D46D-473A-BA81-1CF060BA4E0D}" type="presParOf" srcId="{ED86FD89-D07A-4D67-9314-90AE32E4A3B6}" destId="{9833B6F3-7FE2-48F6-A98D-25383A35AE8E}" srcOrd="8" destOrd="0" presId="urn:microsoft.com/office/officeart/2005/8/layout/vList2"/>
    <dgm:cxn modelId="{D6FD96AF-8E31-40B9-8DE7-5500FF1E0B53}" type="presParOf" srcId="{ED86FD89-D07A-4D67-9314-90AE32E4A3B6}" destId="{735404CE-015C-49E4-847D-3F333B611A18}" srcOrd="9" destOrd="0" presId="urn:microsoft.com/office/officeart/2005/8/layout/vList2"/>
    <dgm:cxn modelId="{7E4A74AC-1942-402D-98EA-F15E0B9964FE}" type="presParOf" srcId="{ED86FD89-D07A-4D67-9314-90AE32E4A3B6}" destId="{A123FFF3-F662-4C2F-9DAD-DCD8A79FEE01}" srcOrd="10" destOrd="0" presId="urn:microsoft.com/office/officeart/2005/8/layout/vList2"/>
    <dgm:cxn modelId="{9BDD4416-6035-4FEC-8E63-6A223B2C5474}" type="presParOf" srcId="{ED86FD89-D07A-4D67-9314-90AE32E4A3B6}" destId="{BD8BCE54-A0E6-4755-9DEF-C0705183459D}" srcOrd="11" destOrd="0" presId="urn:microsoft.com/office/officeart/2005/8/layout/vList2"/>
    <dgm:cxn modelId="{72E663A2-1B8E-492D-BDDF-DEFE88392CEB}" type="presParOf" srcId="{ED86FD89-D07A-4D67-9314-90AE32E4A3B6}" destId="{DC807A09-5904-4B8D-9314-46A044556841}"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BA8D0-8868-46F2-9B09-28ED3EBD5872}">
      <dsp:nvSpPr>
        <dsp:cNvPr id="0" name=""/>
        <dsp:cNvSpPr/>
      </dsp:nvSpPr>
      <dsp:spPr>
        <a:xfrm>
          <a:off x="0" y="8905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dataset includes information from 500 individuals who have purchased cars.</a:t>
          </a:r>
          <a:endParaRPr lang="en-US" sz="1300" kern="1200"/>
        </a:p>
      </dsp:txBody>
      <dsp:txXfrm>
        <a:off x="25245" y="114297"/>
        <a:ext cx="4886635" cy="466650"/>
      </dsp:txXfrm>
    </dsp:sp>
    <dsp:sp modelId="{01E1DDF9-DBC8-41DD-B80B-89942D2B1D58}">
      <dsp:nvSpPr>
        <dsp:cNvPr id="0" name=""/>
        <dsp:cNvSpPr/>
      </dsp:nvSpPr>
      <dsp:spPr>
        <a:xfrm>
          <a:off x="0" y="64363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Each entry provides the buyer's age and gender, helping to analyze how different demographics buy cars.</a:t>
          </a:r>
          <a:endParaRPr lang="en-US" sz="1300" kern="1200"/>
        </a:p>
      </dsp:txBody>
      <dsp:txXfrm>
        <a:off x="25245" y="668877"/>
        <a:ext cx="4886635" cy="466650"/>
      </dsp:txXfrm>
    </dsp:sp>
    <dsp:sp modelId="{C1F85B5D-9EB4-4379-9DEF-4DEA0B5E9673}">
      <dsp:nvSpPr>
        <dsp:cNvPr id="0" name=""/>
        <dsp:cNvSpPr/>
      </dsp:nvSpPr>
      <dsp:spPr>
        <a:xfrm>
          <a:off x="0" y="119821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Financial details such as annual income, credit card debt, and net worth are included for each buyer.</a:t>
          </a:r>
          <a:endParaRPr lang="en-US" sz="1300" kern="1200"/>
        </a:p>
      </dsp:txBody>
      <dsp:txXfrm>
        <a:off x="25245" y="1223457"/>
        <a:ext cx="4886635" cy="466650"/>
      </dsp:txXfrm>
    </dsp:sp>
    <dsp:sp modelId="{3A5E019A-3DE8-42FA-820C-B9FB022C9362}">
      <dsp:nvSpPr>
        <dsp:cNvPr id="0" name=""/>
        <dsp:cNvSpPr/>
      </dsp:nvSpPr>
      <dsp:spPr>
        <a:xfrm>
          <a:off x="0" y="175279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It records the amount each buyer spent on their car, offering insights into spending habits.</a:t>
          </a:r>
          <a:endParaRPr lang="en-US" sz="1300" kern="1200"/>
        </a:p>
      </dsp:txBody>
      <dsp:txXfrm>
        <a:off x="25245" y="1778037"/>
        <a:ext cx="4886635" cy="466650"/>
      </dsp:txXfrm>
    </dsp:sp>
    <dsp:sp modelId="{9833B6F3-7FE2-48F6-A98D-25383A35AE8E}">
      <dsp:nvSpPr>
        <dsp:cNvPr id="0" name=""/>
        <dsp:cNvSpPr/>
      </dsp:nvSpPr>
      <dsp:spPr>
        <a:xfrm>
          <a:off x="0" y="230737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country of residence for each buyer is also noted, allowing analysis of regional buying trends.</a:t>
          </a:r>
          <a:endParaRPr lang="en-US" sz="1300" kern="1200"/>
        </a:p>
      </dsp:txBody>
      <dsp:txXfrm>
        <a:off x="25245" y="2332617"/>
        <a:ext cx="4886635" cy="466650"/>
      </dsp:txXfrm>
    </dsp:sp>
    <dsp:sp modelId="{A123FFF3-F662-4C2F-9DAD-DCD8A79FEE01}">
      <dsp:nvSpPr>
        <dsp:cNvPr id="0" name=""/>
        <dsp:cNvSpPr/>
      </dsp:nvSpPr>
      <dsp:spPr>
        <a:xfrm>
          <a:off x="0" y="286195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data is clearly organized, making it easy to access and analyze.</a:t>
          </a:r>
          <a:endParaRPr lang="en-US" sz="1300" kern="1200"/>
        </a:p>
      </dsp:txBody>
      <dsp:txXfrm>
        <a:off x="25245" y="2887197"/>
        <a:ext cx="4886635" cy="466650"/>
      </dsp:txXfrm>
    </dsp:sp>
    <dsp:sp modelId="{DC807A09-5904-4B8D-9314-46A044556841}">
      <dsp:nvSpPr>
        <dsp:cNvPr id="0" name=""/>
        <dsp:cNvSpPr/>
      </dsp:nvSpPr>
      <dsp:spPr>
        <a:xfrm>
          <a:off x="0" y="3416532"/>
          <a:ext cx="4937125" cy="51714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a:t>The dataset contains both numerical data (like income) and categorical data (like gender), supporting a broad range of analysis methods.</a:t>
          </a:r>
          <a:endParaRPr lang="en-US" sz="1300" kern="1200"/>
        </a:p>
      </dsp:txBody>
      <dsp:txXfrm>
        <a:off x="25245" y="3441777"/>
        <a:ext cx="4886635" cy="4666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41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8146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2776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59536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23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00677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244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6998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5826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algn="r"/>
            <a:fld id="{A37D6D71-8B28-4ED6-B932-04B197003D23}" type="datetimeFigureOut">
              <a:rPr lang="en-US" smtClean="0"/>
              <a:pPr algn="r"/>
              <a:t>5/10/2024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85095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5/10/2024</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201634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algn="r"/>
            <a:fld id="{A37D6D71-8B28-4ED6-B932-04B197003D23}" type="datetimeFigureOut">
              <a:rPr lang="en-US" smtClean="0"/>
              <a:pPr algn="r"/>
              <a:t>5/10/2024</a:t>
            </a:fld>
            <a:endParaRPr lang="en-US" spc="50"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spc="50"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algn="l"/>
            <a:fld id="{F97E8200-1950-409B-82E7-99938E7AE355}" type="slidenum">
              <a:rPr lang="en-US" smtClean="0"/>
              <a:pPr algn="l"/>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883410"/>
      </p:ext>
    </p:extLst>
  </p:cSld>
  <p:clrMap bg1="lt1" tx1="dk1" bg2="lt2" tx2="dk2" accent1="accent1" accent2="accent2" accent3="accent3" accent4="accent4" accent5="accent5" accent6="accent6" hlink="hlink" folHlink="folHlink"/>
  <p:sldLayoutIdLst>
    <p:sldLayoutId id="2147484148"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 with its headlights on&#10;&#10;Description automatically generated">
            <a:extLst>
              <a:ext uri="{FF2B5EF4-FFF2-40B4-BE49-F238E27FC236}">
                <a16:creationId xmlns:a16="http://schemas.microsoft.com/office/drawing/2014/main" id="{99C6BC35-FD94-BA88-0B7B-A76E87F8BA9A}"/>
              </a:ext>
            </a:extLst>
          </p:cNvPr>
          <p:cNvPicPr>
            <a:picLocks noChangeAspect="1"/>
          </p:cNvPicPr>
          <p:nvPr/>
        </p:nvPicPr>
        <p:blipFill rotWithShape="1">
          <a:blip r:embed="rId2">
            <a:duotone>
              <a:schemeClr val="bg2">
                <a:shade val="45000"/>
                <a:satMod val="135000"/>
              </a:schemeClr>
              <a:prstClr val="white"/>
            </a:duotone>
            <a:alphaModFix amt="35000"/>
            <a:extLst>
              <a:ext uri="{28A0092B-C50C-407E-A947-70E740481C1C}">
                <a14:useLocalDpi xmlns:a14="http://schemas.microsoft.com/office/drawing/2010/main" val="0"/>
              </a:ext>
            </a:extLst>
          </a:blip>
          <a:srcRect t="1971" b="13759"/>
          <a:stretch/>
        </p:blipFill>
        <p:spPr>
          <a:xfrm>
            <a:off x="20" y="10"/>
            <a:ext cx="12191980" cy="6857990"/>
          </a:xfrm>
          <a:prstGeom prst="rect">
            <a:avLst/>
          </a:prstGeom>
        </p:spPr>
      </p:pic>
      <p:sp>
        <p:nvSpPr>
          <p:cNvPr id="2" name="Title 1">
            <a:extLst>
              <a:ext uri="{FF2B5EF4-FFF2-40B4-BE49-F238E27FC236}">
                <a16:creationId xmlns:a16="http://schemas.microsoft.com/office/drawing/2014/main" id="{B660355C-76B4-D3E4-30BA-904135B799DF}"/>
              </a:ext>
            </a:extLst>
          </p:cNvPr>
          <p:cNvSpPr>
            <a:spLocks noGrp="1"/>
          </p:cNvSpPr>
          <p:nvPr>
            <p:ph type="ctrTitle"/>
          </p:nvPr>
        </p:nvSpPr>
        <p:spPr>
          <a:xfrm>
            <a:off x="1097280" y="758952"/>
            <a:ext cx="10058400" cy="3566160"/>
          </a:xfrm>
        </p:spPr>
        <p:txBody>
          <a:bodyPr>
            <a:normAutofit/>
          </a:bodyPr>
          <a:lstStyle/>
          <a:p>
            <a:r>
              <a:rPr lang="en-US" sz="5000"/>
              <a:t>Data Visualization</a:t>
            </a:r>
            <a:br>
              <a:rPr lang="en-US" sz="5000"/>
            </a:br>
            <a:r>
              <a:rPr lang="en-US" sz="5000"/>
              <a:t>Final Project</a:t>
            </a:r>
            <a:br>
              <a:rPr lang="en-US" sz="5000"/>
            </a:br>
            <a:r>
              <a:rPr lang="en-US" sz="5000"/>
              <a:t>Car Purchase Price analysis</a:t>
            </a:r>
            <a:br>
              <a:rPr lang="en-US" sz="5000"/>
            </a:br>
            <a:br>
              <a:rPr lang="en-US" sz="5000"/>
            </a:br>
            <a:endParaRPr lang="en-US" sz="5000"/>
          </a:p>
        </p:txBody>
      </p:sp>
      <p:sp>
        <p:nvSpPr>
          <p:cNvPr id="3" name="Subtitle 2">
            <a:extLst>
              <a:ext uri="{FF2B5EF4-FFF2-40B4-BE49-F238E27FC236}">
                <a16:creationId xmlns:a16="http://schemas.microsoft.com/office/drawing/2014/main" id="{6062B7B9-5695-AB6E-17E7-A69394DA531A}"/>
              </a:ext>
            </a:extLst>
          </p:cNvPr>
          <p:cNvSpPr>
            <a:spLocks noGrp="1"/>
          </p:cNvSpPr>
          <p:nvPr>
            <p:ph type="subTitle" idx="1"/>
          </p:nvPr>
        </p:nvSpPr>
        <p:spPr>
          <a:xfrm>
            <a:off x="1100051" y="4455620"/>
            <a:ext cx="10058400" cy="1143000"/>
          </a:xfrm>
        </p:spPr>
        <p:txBody>
          <a:bodyPr>
            <a:normAutofit/>
          </a:bodyPr>
          <a:lstStyle/>
          <a:p>
            <a:r>
              <a:rPr lang="en-US">
                <a:solidFill>
                  <a:schemeClr val="tx1">
                    <a:lumMod val="85000"/>
                    <a:lumOff val="15000"/>
                  </a:schemeClr>
                </a:solidFill>
              </a:rPr>
              <a:t>Lakshmi Venkat Sai Putta</a:t>
            </a:r>
            <a:br>
              <a:rPr lang="en-US">
                <a:solidFill>
                  <a:schemeClr val="tx1">
                    <a:lumMod val="85000"/>
                    <a:lumOff val="15000"/>
                  </a:schemeClr>
                </a:solidFill>
              </a:rPr>
            </a:br>
            <a:r>
              <a:rPr lang="en-US">
                <a:solidFill>
                  <a:schemeClr val="tx1">
                    <a:lumMod val="85000"/>
                    <a:lumOff val="15000"/>
                  </a:schemeClr>
                </a:solidFill>
              </a:rPr>
              <a:t>LPUTTA(807527687)</a:t>
            </a:r>
            <a:br>
              <a:rPr lang="en-US">
                <a:solidFill>
                  <a:schemeClr val="tx1">
                    <a:lumMod val="85000"/>
                    <a:lumOff val="15000"/>
                  </a:schemeClr>
                </a:solidFill>
              </a:rPr>
            </a:br>
            <a:r>
              <a:rPr lang="en-US">
                <a:solidFill>
                  <a:schemeClr val="tx1">
                    <a:lumMod val="85000"/>
                    <a:lumOff val="15000"/>
                  </a:schemeClr>
                </a:solidFill>
              </a:rPr>
              <a:t>Graduate Student</a:t>
            </a:r>
          </a:p>
        </p:txBody>
      </p:sp>
      <p:cxnSp>
        <p:nvCxnSpPr>
          <p:cNvPr id="10" name="Straight Connector 9">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2010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EB74-AC2C-E3B7-A284-3DAB299EAC7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321DB02-C2E3-1F32-D4CB-3A7384D46914}"/>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4F47EBC5-AFD2-8037-118E-69F8DC01E2E4}"/>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08EF9C26-62E6-A615-89D4-BB32D23D6553}"/>
              </a:ext>
            </a:extLst>
          </p:cNvPr>
          <p:cNvPicPr>
            <a:picLocks noChangeAspect="1"/>
          </p:cNvPicPr>
          <p:nvPr/>
        </p:nvPicPr>
        <p:blipFill>
          <a:blip r:embed="rId2"/>
          <a:stretch>
            <a:fillRect/>
          </a:stretch>
        </p:blipFill>
        <p:spPr>
          <a:xfrm>
            <a:off x="0" y="0"/>
            <a:ext cx="5390261" cy="6779342"/>
          </a:xfrm>
          <a:prstGeom prst="rect">
            <a:avLst/>
          </a:prstGeom>
        </p:spPr>
      </p:pic>
      <p:pic>
        <p:nvPicPr>
          <p:cNvPr id="8" name="Picture 7">
            <a:extLst>
              <a:ext uri="{FF2B5EF4-FFF2-40B4-BE49-F238E27FC236}">
                <a16:creationId xmlns:a16="http://schemas.microsoft.com/office/drawing/2014/main" id="{BAD2D617-CC79-6B6A-C035-8834CC21860C}"/>
              </a:ext>
            </a:extLst>
          </p:cNvPr>
          <p:cNvPicPr>
            <a:picLocks noChangeAspect="1"/>
          </p:cNvPicPr>
          <p:nvPr/>
        </p:nvPicPr>
        <p:blipFill>
          <a:blip r:embed="rId3"/>
          <a:stretch>
            <a:fillRect/>
          </a:stretch>
        </p:blipFill>
        <p:spPr>
          <a:xfrm>
            <a:off x="5466735" y="0"/>
            <a:ext cx="6725265" cy="6779342"/>
          </a:xfrm>
          <a:prstGeom prst="rect">
            <a:avLst/>
          </a:prstGeom>
        </p:spPr>
      </p:pic>
    </p:spTree>
    <p:extLst>
      <p:ext uri="{BB962C8B-B14F-4D97-AF65-F5344CB8AC3E}">
        <p14:creationId xmlns:p14="http://schemas.microsoft.com/office/powerpoint/2010/main" val="397719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2580-2093-C69F-2DF1-3D17EAAF5D3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18B0788-91BB-EC19-54B3-EF3AF2A709E6}"/>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8ABC9298-57A2-ED3D-CCB9-C1A873409704}"/>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3EDB3706-BA2B-9467-48F7-56F1D6C09C1E}"/>
              </a:ext>
            </a:extLst>
          </p:cNvPr>
          <p:cNvPicPr>
            <a:picLocks noChangeAspect="1"/>
          </p:cNvPicPr>
          <p:nvPr/>
        </p:nvPicPr>
        <p:blipFill>
          <a:blip r:embed="rId2"/>
          <a:stretch>
            <a:fillRect/>
          </a:stretch>
        </p:blipFill>
        <p:spPr>
          <a:xfrm>
            <a:off x="0" y="1"/>
            <a:ext cx="5633884" cy="6857999"/>
          </a:xfrm>
          <a:prstGeom prst="rect">
            <a:avLst/>
          </a:prstGeom>
        </p:spPr>
      </p:pic>
      <p:pic>
        <p:nvPicPr>
          <p:cNvPr id="8" name="Picture 7">
            <a:extLst>
              <a:ext uri="{FF2B5EF4-FFF2-40B4-BE49-F238E27FC236}">
                <a16:creationId xmlns:a16="http://schemas.microsoft.com/office/drawing/2014/main" id="{1B1D9EEF-D838-0696-45B9-1108C3BBB081}"/>
              </a:ext>
            </a:extLst>
          </p:cNvPr>
          <p:cNvPicPr>
            <a:picLocks noChangeAspect="1"/>
          </p:cNvPicPr>
          <p:nvPr/>
        </p:nvPicPr>
        <p:blipFill>
          <a:blip r:embed="rId3"/>
          <a:stretch>
            <a:fillRect/>
          </a:stretch>
        </p:blipFill>
        <p:spPr>
          <a:xfrm>
            <a:off x="5633884" y="0"/>
            <a:ext cx="6619075" cy="6857999"/>
          </a:xfrm>
          <a:prstGeom prst="rect">
            <a:avLst/>
          </a:prstGeom>
        </p:spPr>
      </p:pic>
    </p:spTree>
    <p:extLst>
      <p:ext uri="{BB962C8B-B14F-4D97-AF65-F5344CB8AC3E}">
        <p14:creationId xmlns:p14="http://schemas.microsoft.com/office/powerpoint/2010/main" val="4149238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C2377-8339-562A-8EB7-65429EB540F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045CD8E1-10BD-4F1C-47AF-16C06F16864A}"/>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177A204A-E012-1EF9-688A-B31AF3A64737}"/>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D7C0027E-AF04-15B8-DE4B-273B10D1F544}"/>
              </a:ext>
            </a:extLst>
          </p:cNvPr>
          <p:cNvPicPr>
            <a:picLocks noChangeAspect="1"/>
          </p:cNvPicPr>
          <p:nvPr/>
        </p:nvPicPr>
        <p:blipFill>
          <a:blip r:embed="rId2"/>
          <a:stretch>
            <a:fillRect/>
          </a:stretch>
        </p:blipFill>
        <p:spPr>
          <a:xfrm>
            <a:off x="0" y="0"/>
            <a:ext cx="5692877" cy="6857999"/>
          </a:xfrm>
          <a:prstGeom prst="rect">
            <a:avLst/>
          </a:prstGeom>
        </p:spPr>
      </p:pic>
      <p:pic>
        <p:nvPicPr>
          <p:cNvPr id="8" name="Picture 7">
            <a:extLst>
              <a:ext uri="{FF2B5EF4-FFF2-40B4-BE49-F238E27FC236}">
                <a16:creationId xmlns:a16="http://schemas.microsoft.com/office/drawing/2014/main" id="{00368C6A-0E24-02BB-EE8C-8CC101A5372F}"/>
              </a:ext>
            </a:extLst>
          </p:cNvPr>
          <p:cNvPicPr>
            <a:picLocks noChangeAspect="1"/>
          </p:cNvPicPr>
          <p:nvPr/>
        </p:nvPicPr>
        <p:blipFill>
          <a:blip r:embed="rId3"/>
          <a:stretch>
            <a:fillRect/>
          </a:stretch>
        </p:blipFill>
        <p:spPr>
          <a:xfrm>
            <a:off x="5692877" y="0"/>
            <a:ext cx="6499123" cy="6857999"/>
          </a:xfrm>
          <a:prstGeom prst="rect">
            <a:avLst/>
          </a:prstGeom>
        </p:spPr>
      </p:pic>
    </p:spTree>
    <p:extLst>
      <p:ext uri="{BB962C8B-B14F-4D97-AF65-F5344CB8AC3E}">
        <p14:creationId xmlns:p14="http://schemas.microsoft.com/office/powerpoint/2010/main" val="1577831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BDDB-42AC-75E9-CE86-DEB1BDA773B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495D7C9A-C742-7867-DCC4-90805D07983D}"/>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41785DC3-611E-C75A-C008-ACC1B9704F18}"/>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C562824D-C3A5-CEC9-9C76-7B00590396BD}"/>
              </a:ext>
            </a:extLst>
          </p:cNvPr>
          <p:cNvPicPr>
            <a:picLocks noChangeAspect="1"/>
          </p:cNvPicPr>
          <p:nvPr/>
        </p:nvPicPr>
        <p:blipFill>
          <a:blip r:embed="rId2"/>
          <a:stretch>
            <a:fillRect/>
          </a:stretch>
        </p:blipFill>
        <p:spPr>
          <a:xfrm>
            <a:off x="0" y="0"/>
            <a:ext cx="5751871" cy="6858000"/>
          </a:xfrm>
          <a:prstGeom prst="rect">
            <a:avLst/>
          </a:prstGeom>
        </p:spPr>
      </p:pic>
      <p:pic>
        <p:nvPicPr>
          <p:cNvPr id="8" name="Picture 7">
            <a:extLst>
              <a:ext uri="{FF2B5EF4-FFF2-40B4-BE49-F238E27FC236}">
                <a16:creationId xmlns:a16="http://schemas.microsoft.com/office/drawing/2014/main" id="{63280D92-1346-E85D-E6CE-75C743653293}"/>
              </a:ext>
            </a:extLst>
          </p:cNvPr>
          <p:cNvPicPr>
            <a:picLocks noChangeAspect="1"/>
          </p:cNvPicPr>
          <p:nvPr/>
        </p:nvPicPr>
        <p:blipFill>
          <a:blip r:embed="rId3"/>
          <a:stretch>
            <a:fillRect/>
          </a:stretch>
        </p:blipFill>
        <p:spPr>
          <a:xfrm>
            <a:off x="5751871" y="68826"/>
            <a:ext cx="6440129" cy="6789173"/>
          </a:xfrm>
          <a:prstGeom prst="rect">
            <a:avLst/>
          </a:prstGeom>
        </p:spPr>
      </p:pic>
    </p:spTree>
    <p:extLst>
      <p:ext uri="{BB962C8B-B14F-4D97-AF65-F5344CB8AC3E}">
        <p14:creationId xmlns:p14="http://schemas.microsoft.com/office/powerpoint/2010/main" val="3087857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FF055-B824-713F-4E7A-EBF38131057F}"/>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43D30B7-A26C-36ED-A4B1-82A72C614E70}"/>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65B7A3FA-DC9F-3BC2-28D9-B7D456869206}"/>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ED1EA150-693C-B75F-57DB-B180D6A39AFE}"/>
              </a:ext>
            </a:extLst>
          </p:cNvPr>
          <p:cNvPicPr>
            <a:picLocks noChangeAspect="1"/>
          </p:cNvPicPr>
          <p:nvPr/>
        </p:nvPicPr>
        <p:blipFill>
          <a:blip r:embed="rId2"/>
          <a:stretch>
            <a:fillRect/>
          </a:stretch>
        </p:blipFill>
        <p:spPr>
          <a:xfrm>
            <a:off x="68826" y="0"/>
            <a:ext cx="5633883" cy="6784258"/>
          </a:xfrm>
          <a:prstGeom prst="rect">
            <a:avLst/>
          </a:prstGeom>
        </p:spPr>
      </p:pic>
      <p:pic>
        <p:nvPicPr>
          <p:cNvPr id="8" name="Picture 7">
            <a:extLst>
              <a:ext uri="{FF2B5EF4-FFF2-40B4-BE49-F238E27FC236}">
                <a16:creationId xmlns:a16="http://schemas.microsoft.com/office/drawing/2014/main" id="{E49510B5-FF0F-1618-B714-EE57AD8904F0}"/>
              </a:ext>
            </a:extLst>
          </p:cNvPr>
          <p:cNvPicPr>
            <a:picLocks noChangeAspect="1"/>
          </p:cNvPicPr>
          <p:nvPr/>
        </p:nvPicPr>
        <p:blipFill>
          <a:blip r:embed="rId3"/>
          <a:stretch>
            <a:fillRect/>
          </a:stretch>
        </p:blipFill>
        <p:spPr>
          <a:xfrm>
            <a:off x="5702709" y="68826"/>
            <a:ext cx="6481425" cy="6715432"/>
          </a:xfrm>
          <a:prstGeom prst="rect">
            <a:avLst/>
          </a:prstGeom>
        </p:spPr>
      </p:pic>
    </p:spTree>
    <p:extLst>
      <p:ext uri="{BB962C8B-B14F-4D97-AF65-F5344CB8AC3E}">
        <p14:creationId xmlns:p14="http://schemas.microsoft.com/office/powerpoint/2010/main" val="142358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6BD5-70B8-48D3-9983-089AC324E389}"/>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1391D39-4091-09A7-A109-C421C68CE858}"/>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25C5E189-A8DA-57CC-8244-DC38580E3274}"/>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351FF4DC-C276-7E85-A08F-B7783485E79D}"/>
              </a:ext>
            </a:extLst>
          </p:cNvPr>
          <p:cNvPicPr>
            <a:picLocks noChangeAspect="1"/>
          </p:cNvPicPr>
          <p:nvPr/>
        </p:nvPicPr>
        <p:blipFill>
          <a:blip r:embed="rId2"/>
          <a:stretch>
            <a:fillRect/>
          </a:stretch>
        </p:blipFill>
        <p:spPr>
          <a:xfrm>
            <a:off x="-1" y="0"/>
            <a:ext cx="5742039" cy="6774426"/>
          </a:xfrm>
          <a:prstGeom prst="rect">
            <a:avLst/>
          </a:prstGeom>
        </p:spPr>
      </p:pic>
      <p:pic>
        <p:nvPicPr>
          <p:cNvPr id="8" name="Picture 7">
            <a:extLst>
              <a:ext uri="{FF2B5EF4-FFF2-40B4-BE49-F238E27FC236}">
                <a16:creationId xmlns:a16="http://schemas.microsoft.com/office/drawing/2014/main" id="{F25622C2-AA3D-40A7-703B-31F125945070}"/>
              </a:ext>
            </a:extLst>
          </p:cNvPr>
          <p:cNvPicPr>
            <a:picLocks noChangeAspect="1"/>
          </p:cNvPicPr>
          <p:nvPr/>
        </p:nvPicPr>
        <p:blipFill>
          <a:blip r:embed="rId3"/>
          <a:stretch>
            <a:fillRect/>
          </a:stretch>
        </p:blipFill>
        <p:spPr>
          <a:xfrm>
            <a:off x="5742038" y="0"/>
            <a:ext cx="6449962" cy="6774426"/>
          </a:xfrm>
          <a:prstGeom prst="rect">
            <a:avLst/>
          </a:prstGeom>
        </p:spPr>
      </p:pic>
    </p:spTree>
    <p:extLst>
      <p:ext uri="{BB962C8B-B14F-4D97-AF65-F5344CB8AC3E}">
        <p14:creationId xmlns:p14="http://schemas.microsoft.com/office/powerpoint/2010/main" val="2186829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2E6C-CE19-05C5-940E-D66BD8C0BA2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EDFE5F49-C226-64EA-4AA1-3560D709D55E}"/>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4F2988FF-BA90-C01D-899A-1A48279C786F}"/>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C62C47EF-6154-FDA2-8B45-616E9455CD32}"/>
              </a:ext>
            </a:extLst>
          </p:cNvPr>
          <p:cNvPicPr>
            <a:picLocks noChangeAspect="1"/>
          </p:cNvPicPr>
          <p:nvPr/>
        </p:nvPicPr>
        <p:blipFill>
          <a:blip r:embed="rId2"/>
          <a:stretch>
            <a:fillRect/>
          </a:stretch>
        </p:blipFill>
        <p:spPr>
          <a:xfrm>
            <a:off x="0" y="78658"/>
            <a:ext cx="5801989" cy="6695767"/>
          </a:xfrm>
          <a:prstGeom prst="rect">
            <a:avLst/>
          </a:prstGeom>
        </p:spPr>
      </p:pic>
      <p:pic>
        <p:nvPicPr>
          <p:cNvPr id="8" name="Picture 7">
            <a:extLst>
              <a:ext uri="{FF2B5EF4-FFF2-40B4-BE49-F238E27FC236}">
                <a16:creationId xmlns:a16="http://schemas.microsoft.com/office/drawing/2014/main" id="{442C0875-5849-10F6-C4A2-46308378CC69}"/>
              </a:ext>
            </a:extLst>
          </p:cNvPr>
          <p:cNvPicPr>
            <a:picLocks noChangeAspect="1"/>
          </p:cNvPicPr>
          <p:nvPr/>
        </p:nvPicPr>
        <p:blipFill>
          <a:blip r:embed="rId3"/>
          <a:stretch>
            <a:fillRect/>
          </a:stretch>
        </p:blipFill>
        <p:spPr>
          <a:xfrm>
            <a:off x="6035039" y="78659"/>
            <a:ext cx="6068471" cy="6695766"/>
          </a:xfrm>
          <a:prstGeom prst="rect">
            <a:avLst/>
          </a:prstGeom>
        </p:spPr>
      </p:pic>
    </p:spTree>
    <p:extLst>
      <p:ext uri="{BB962C8B-B14F-4D97-AF65-F5344CB8AC3E}">
        <p14:creationId xmlns:p14="http://schemas.microsoft.com/office/powerpoint/2010/main" val="188206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EF9E-C9BD-8BF3-97B9-F357875F9E3B}"/>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6D09250-7D51-E0C6-C66F-80F73FDBEB5F}"/>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57EE1FC1-76E2-9EDE-FBAF-6F3CD46BFD18}"/>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F4DB3DE7-C804-36A3-8143-20B622B1E0A5}"/>
              </a:ext>
            </a:extLst>
          </p:cNvPr>
          <p:cNvPicPr>
            <a:picLocks noChangeAspect="1"/>
          </p:cNvPicPr>
          <p:nvPr/>
        </p:nvPicPr>
        <p:blipFill>
          <a:blip r:embed="rId2"/>
          <a:stretch>
            <a:fillRect/>
          </a:stretch>
        </p:blipFill>
        <p:spPr>
          <a:xfrm>
            <a:off x="1" y="0"/>
            <a:ext cx="6490274" cy="6858000"/>
          </a:xfrm>
          <a:prstGeom prst="rect">
            <a:avLst/>
          </a:prstGeom>
        </p:spPr>
      </p:pic>
      <p:pic>
        <p:nvPicPr>
          <p:cNvPr id="8" name="Picture 7">
            <a:extLst>
              <a:ext uri="{FF2B5EF4-FFF2-40B4-BE49-F238E27FC236}">
                <a16:creationId xmlns:a16="http://schemas.microsoft.com/office/drawing/2014/main" id="{F52DA62D-999D-2AF6-5ACE-7ACBB96E700D}"/>
              </a:ext>
            </a:extLst>
          </p:cNvPr>
          <p:cNvPicPr>
            <a:picLocks noChangeAspect="1"/>
          </p:cNvPicPr>
          <p:nvPr/>
        </p:nvPicPr>
        <p:blipFill>
          <a:blip r:embed="rId3"/>
          <a:stretch>
            <a:fillRect/>
          </a:stretch>
        </p:blipFill>
        <p:spPr>
          <a:xfrm>
            <a:off x="6490275" y="0"/>
            <a:ext cx="5701724" cy="6857999"/>
          </a:xfrm>
          <a:prstGeom prst="rect">
            <a:avLst/>
          </a:prstGeom>
        </p:spPr>
      </p:pic>
    </p:spTree>
    <p:extLst>
      <p:ext uri="{BB962C8B-B14F-4D97-AF65-F5344CB8AC3E}">
        <p14:creationId xmlns:p14="http://schemas.microsoft.com/office/powerpoint/2010/main" val="59454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0629-1599-BA84-DE84-989A985EAEC0}"/>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D02AE100-63F8-E817-4FF6-F9E37AFA6A57}"/>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677BE715-AE8C-DF00-70BC-59118BB4A870}"/>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A2B12826-B61B-3DEF-450C-1F779D8BC82E}"/>
              </a:ext>
            </a:extLst>
          </p:cNvPr>
          <p:cNvPicPr>
            <a:picLocks noChangeAspect="1"/>
          </p:cNvPicPr>
          <p:nvPr/>
        </p:nvPicPr>
        <p:blipFill>
          <a:blip r:embed="rId2"/>
          <a:stretch>
            <a:fillRect/>
          </a:stretch>
        </p:blipFill>
        <p:spPr>
          <a:xfrm>
            <a:off x="0" y="108156"/>
            <a:ext cx="6336269" cy="6749844"/>
          </a:xfrm>
          <a:prstGeom prst="rect">
            <a:avLst/>
          </a:prstGeom>
        </p:spPr>
      </p:pic>
      <p:pic>
        <p:nvPicPr>
          <p:cNvPr id="8" name="Picture 7">
            <a:extLst>
              <a:ext uri="{FF2B5EF4-FFF2-40B4-BE49-F238E27FC236}">
                <a16:creationId xmlns:a16="http://schemas.microsoft.com/office/drawing/2014/main" id="{15B93132-A635-CB28-232E-870E31C0B04C}"/>
              </a:ext>
            </a:extLst>
          </p:cNvPr>
          <p:cNvPicPr>
            <a:picLocks noChangeAspect="1"/>
          </p:cNvPicPr>
          <p:nvPr/>
        </p:nvPicPr>
        <p:blipFill>
          <a:blip r:embed="rId3"/>
          <a:stretch>
            <a:fillRect/>
          </a:stretch>
        </p:blipFill>
        <p:spPr>
          <a:xfrm>
            <a:off x="6336270" y="108156"/>
            <a:ext cx="5855730" cy="6749844"/>
          </a:xfrm>
          <a:prstGeom prst="rect">
            <a:avLst/>
          </a:prstGeom>
        </p:spPr>
      </p:pic>
    </p:spTree>
    <p:extLst>
      <p:ext uri="{BB962C8B-B14F-4D97-AF65-F5344CB8AC3E}">
        <p14:creationId xmlns:p14="http://schemas.microsoft.com/office/powerpoint/2010/main" val="502689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DE7A4-5EEC-093B-1765-E2ECC15629C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9FA3860A-014C-B151-4CF7-A21D3045F275}"/>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1ED8297C-EA83-CE99-80B3-192A75807AD7}"/>
              </a:ext>
            </a:extLst>
          </p:cNvPr>
          <p:cNvSpPr>
            <a:spLocks noGrp="1"/>
          </p:cNvSpPr>
          <p:nvPr>
            <p:ph sz="half" idx="2"/>
          </p:nvPr>
        </p:nvSpPr>
        <p:spPr/>
        <p:txBody>
          <a:bodyPr/>
          <a:lstStyle/>
          <a:p>
            <a:r>
              <a:rPr lang="en-US" dirty="0"/>
              <a:t>   </a:t>
            </a:r>
          </a:p>
        </p:txBody>
      </p:sp>
      <p:pic>
        <p:nvPicPr>
          <p:cNvPr id="6" name="Picture 5">
            <a:extLst>
              <a:ext uri="{FF2B5EF4-FFF2-40B4-BE49-F238E27FC236}">
                <a16:creationId xmlns:a16="http://schemas.microsoft.com/office/drawing/2014/main" id="{E3340987-459A-6BF0-AE96-C7D3281C8A0F}"/>
              </a:ext>
            </a:extLst>
          </p:cNvPr>
          <p:cNvPicPr>
            <a:picLocks noChangeAspect="1"/>
          </p:cNvPicPr>
          <p:nvPr/>
        </p:nvPicPr>
        <p:blipFill>
          <a:blip r:embed="rId2"/>
          <a:stretch>
            <a:fillRect/>
          </a:stretch>
        </p:blipFill>
        <p:spPr>
          <a:xfrm>
            <a:off x="0" y="78658"/>
            <a:ext cx="5555225" cy="6779342"/>
          </a:xfrm>
          <a:prstGeom prst="rect">
            <a:avLst/>
          </a:prstGeom>
        </p:spPr>
      </p:pic>
      <p:pic>
        <p:nvPicPr>
          <p:cNvPr id="8" name="Picture 7">
            <a:extLst>
              <a:ext uri="{FF2B5EF4-FFF2-40B4-BE49-F238E27FC236}">
                <a16:creationId xmlns:a16="http://schemas.microsoft.com/office/drawing/2014/main" id="{BD6E5149-6DA5-CC39-311C-4B426F5FDB8B}"/>
              </a:ext>
            </a:extLst>
          </p:cNvPr>
          <p:cNvPicPr>
            <a:picLocks noChangeAspect="1"/>
          </p:cNvPicPr>
          <p:nvPr/>
        </p:nvPicPr>
        <p:blipFill>
          <a:blip r:embed="rId3"/>
          <a:stretch>
            <a:fillRect/>
          </a:stretch>
        </p:blipFill>
        <p:spPr>
          <a:xfrm>
            <a:off x="5555225" y="78658"/>
            <a:ext cx="6636775" cy="6779342"/>
          </a:xfrm>
          <a:prstGeom prst="rect">
            <a:avLst/>
          </a:prstGeom>
        </p:spPr>
      </p:pic>
    </p:spTree>
    <p:extLst>
      <p:ext uri="{BB962C8B-B14F-4D97-AF65-F5344CB8AC3E}">
        <p14:creationId xmlns:p14="http://schemas.microsoft.com/office/powerpoint/2010/main" val="174594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325D-E5E3-E697-BE98-6DAD018C37D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C6204D3A-22EE-7D5E-9521-42B9F69BD2B9}"/>
              </a:ext>
            </a:extLst>
          </p:cNvPr>
          <p:cNvSpPr>
            <a:spLocks noGrp="1"/>
          </p:cNvSpPr>
          <p:nvPr>
            <p:ph idx="1"/>
          </p:nvPr>
        </p:nvSpPr>
        <p:spPr/>
        <p:txBody>
          <a:bodyPr>
            <a:normAutofit/>
          </a:bodyPr>
          <a:lstStyle/>
          <a:p>
            <a:pPr algn="l">
              <a:buFont typeface="Arial" panose="020B0604020202020204" pitchFamily="34" charset="0"/>
              <a:buChar char="•"/>
            </a:pPr>
            <a:r>
              <a:rPr lang="en-US" sz="1600" b="0" i="0" dirty="0">
                <a:solidFill>
                  <a:srgbClr val="0D0D0D"/>
                </a:solidFill>
                <a:effectLst/>
                <a:highlight>
                  <a:srgbClr val="FFFFFF"/>
                </a:highlight>
                <a:latin typeface="Söhne"/>
              </a:rPr>
              <a:t>The project looks at what affects people's decisions when they buy cars.</a:t>
            </a:r>
          </a:p>
          <a:p>
            <a:pPr algn="l">
              <a:buFont typeface="Arial" panose="020B0604020202020204" pitchFamily="34" charset="0"/>
              <a:buChar char="•"/>
            </a:pPr>
            <a:r>
              <a:rPr lang="en-US" sz="1600" b="0" i="0" dirty="0">
                <a:solidFill>
                  <a:srgbClr val="0D0D0D"/>
                </a:solidFill>
                <a:effectLst/>
                <a:highlight>
                  <a:srgbClr val="FFFFFF"/>
                </a:highlight>
                <a:latin typeface="Söhne"/>
              </a:rPr>
              <a:t>It uses information from 500 car buyers.</a:t>
            </a:r>
          </a:p>
          <a:p>
            <a:pPr algn="l">
              <a:buFont typeface="Arial" panose="020B0604020202020204" pitchFamily="34" charset="0"/>
              <a:buChar char="•"/>
            </a:pPr>
            <a:r>
              <a:rPr lang="en-US" sz="1600" b="0" i="0" dirty="0">
                <a:solidFill>
                  <a:srgbClr val="0D0D0D"/>
                </a:solidFill>
                <a:effectLst/>
                <a:highlight>
                  <a:srgbClr val="FFFFFF"/>
                </a:highlight>
                <a:latin typeface="Söhne"/>
              </a:rPr>
              <a:t>The study examines how factors like age, gender, income, debt, and net worth influence what cars people buy and how much they spend.</a:t>
            </a:r>
          </a:p>
          <a:p>
            <a:pPr algn="l">
              <a:buFont typeface="Arial" panose="020B0604020202020204" pitchFamily="34" charset="0"/>
              <a:buChar char="•"/>
            </a:pPr>
            <a:r>
              <a:rPr lang="en-US" sz="1600" b="0" i="0" dirty="0">
                <a:solidFill>
                  <a:srgbClr val="0D0D0D"/>
                </a:solidFill>
                <a:effectLst/>
                <a:highlight>
                  <a:srgbClr val="FFFFFF"/>
                </a:highlight>
                <a:latin typeface="Söhne"/>
              </a:rPr>
              <a:t>Different types of charts such as pie charts, bar graphs, and scatter plots are used to show these relationships clearly.</a:t>
            </a:r>
          </a:p>
          <a:p>
            <a:pPr algn="l">
              <a:buFont typeface="Arial" panose="020B0604020202020204" pitchFamily="34" charset="0"/>
              <a:buChar char="•"/>
            </a:pPr>
            <a:r>
              <a:rPr lang="en-US" sz="1600" b="0" i="0" dirty="0">
                <a:solidFill>
                  <a:srgbClr val="0D0D0D"/>
                </a:solidFill>
                <a:effectLst/>
                <a:highlight>
                  <a:srgbClr val="FFFFFF"/>
                </a:highlight>
                <a:latin typeface="Söhne"/>
              </a:rPr>
              <a:t>The analysis helps identify trends like which age groups buy expensive or cheap cars and if there are differences between men and women in car preferences.</a:t>
            </a:r>
          </a:p>
          <a:p>
            <a:pPr algn="l">
              <a:buFont typeface="Arial" panose="020B0604020202020204" pitchFamily="34" charset="0"/>
              <a:buChar char="•"/>
            </a:pPr>
            <a:r>
              <a:rPr lang="en-US" sz="1600" b="0" i="0" dirty="0">
                <a:solidFill>
                  <a:srgbClr val="0D0D0D"/>
                </a:solidFill>
                <a:effectLst/>
                <a:highlight>
                  <a:srgbClr val="FFFFFF"/>
                </a:highlight>
                <a:latin typeface="Söhne"/>
              </a:rPr>
              <a:t>This information can help car companies understand their customers better and improve how they market their cars.</a:t>
            </a:r>
          </a:p>
          <a:p>
            <a:pPr algn="l">
              <a:buFont typeface="Arial" panose="020B0604020202020204" pitchFamily="34" charset="0"/>
              <a:buChar char="•"/>
            </a:pPr>
            <a:r>
              <a:rPr lang="en-US" sz="1600" b="0" i="0" dirty="0">
                <a:solidFill>
                  <a:srgbClr val="0D0D0D"/>
                </a:solidFill>
                <a:effectLst/>
                <a:highlight>
                  <a:srgbClr val="FFFFFF"/>
                </a:highlight>
                <a:latin typeface="Söhne"/>
              </a:rPr>
              <a:t>The visual tools used in the project make the data easy to understand and show how different factors affect car buying.</a:t>
            </a:r>
          </a:p>
          <a:p>
            <a:endParaRPr lang="en-US" sz="1800" dirty="0"/>
          </a:p>
        </p:txBody>
      </p:sp>
    </p:spTree>
    <p:extLst>
      <p:ext uri="{BB962C8B-B14F-4D97-AF65-F5344CB8AC3E}">
        <p14:creationId xmlns:p14="http://schemas.microsoft.com/office/powerpoint/2010/main" val="325108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1D618-1B85-612F-01A6-589C17DA4925}"/>
              </a:ext>
            </a:extLst>
          </p:cNvPr>
          <p:cNvSpPr>
            <a:spLocks noGrp="1"/>
          </p:cNvSpPr>
          <p:nvPr>
            <p:ph type="title"/>
          </p:nvPr>
        </p:nvSpPr>
        <p:spPr>
          <a:xfrm>
            <a:off x="1097280" y="286603"/>
            <a:ext cx="10058400" cy="1011255"/>
          </a:xfrm>
        </p:spPr>
        <p:txBody>
          <a:bodyPr/>
          <a:lstStyle/>
          <a:p>
            <a:r>
              <a:rPr lang="en-US" dirty="0"/>
              <a:t>DEMO</a:t>
            </a:r>
          </a:p>
        </p:txBody>
      </p:sp>
      <p:pic>
        <p:nvPicPr>
          <p:cNvPr id="6" name="Content Placeholder 5">
            <a:extLst>
              <a:ext uri="{FF2B5EF4-FFF2-40B4-BE49-F238E27FC236}">
                <a16:creationId xmlns:a16="http://schemas.microsoft.com/office/drawing/2014/main" id="{E5BB73BE-96A0-3008-AFD4-1732EEA3503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7986" y="1632155"/>
            <a:ext cx="11985523" cy="5225845"/>
          </a:xfrm>
        </p:spPr>
      </p:pic>
      <p:sp>
        <p:nvSpPr>
          <p:cNvPr id="4" name="Content Placeholder 3">
            <a:extLst>
              <a:ext uri="{FF2B5EF4-FFF2-40B4-BE49-F238E27FC236}">
                <a16:creationId xmlns:a16="http://schemas.microsoft.com/office/drawing/2014/main" id="{7CA66B84-DDC5-8FC2-93AF-3296E6E017DF}"/>
              </a:ext>
            </a:extLst>
          </p:cNvPr>
          <p:cNvSpPr>
            <a:spLocks noGrp="1"/>
          </p:cNvSpPr>
          <p:nvPr>
            <p:ph sz="half" idx="2"/>
          </p:nvPr>
        </p:nvSpPr>
        <p:spPr>
          <a:xfrm>
            <a:off x="6182524" y="1845735"/>
            <a:ext cx="4937760" cy="4023360"/>
          </a:xfrm>
        </p:spPr>
        <p:txBody>
          <a:bodyPr/>
          <a:lstStyle/>
          <a:p>
            <a:r>
              <a:rPr lang="en-US" dirty="0"/>
              <a:t>   </a:t>
            </a:r>
          </a:p>
        </p:txBody>
      </p:sp>
    </p:spTree>
    <p:extLst>
      <p:ext uri="{BB962C8B-B14F-4D97-AF65-F5344CB8AC3E}">
        <p14:creationId xmlns:p14="http://schemas.microsoft.com/office/powerpoint/2010/main" val="251289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2" name="Straight Connector 51">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Rectangle 5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7CCA9-3470-7F3D-968C-42AF240DAFBD}"/>
              </a:ext>
            </a:extLst>
          </p:cNvPr>
          <p:cNvSpPr>
            <a:spLocks noGrp="1"/>
          </p:cNvSpPr>
          <p:nvPr>
            <p:ph type="title"/>
          </p:nvPr>
        </p:nvSpPr>
        <p:spPr>
          <a:xfrm>
            <a:off x="5181601" y="634946"/>
            <a:ext cx="6368142" cy="1450757"/>
          </a:xfrm>
        </p:spPr>
        <p:txBody>
          <a:bodyPr vert="horz" lIns="91440" tIns="45720" rIns="91440" bIns="45720" rtlCol="0" anchor="b">
            <a:normAutofit/>
          </a:bodyPr>
          <a:lstStyle/>
          <a:p>
            <a:r>
              <a:rPr lang="en-US" kern="1200" spc="-50" baseline="0" dirty="0">
                <a:solidFill>
                  <a:schemeClr val="tx1">
                    <a:lumMod val="75000"/>
                    <a:lumOff val="25000"/>
                  </a:schemeClr>
                </a:solidFill>
                <a:latin typeface="+mj-lt"/>
                <a:ea typeface="+mj-ea"/>
                <a:cs typeface="+mj-cs"/>
              </a:rPr>
              <a:t>Challenges </a:t>
            </a:r>
          </a:p>
        </p:txBody>
      </p:sp>
      <p:pic>
        <p:nvPicPr>
          <p:cNvPr id="6" name="Content Placeholder 5" descr="A person pushing a large rock&#10;&#10;Description automatically generated">
            <a:extLst>
              <a:ext uri="{FF2B5EF4-FFF2-40B4-BE49-F238E27FC236}">
                <a16:creationId xmlns:a16="http://schemas.microsoft.com/office/drawing/2014/main" id="{02EB40C6-EB24-0E0E-F4A7-27D47E1D0CF8}"/>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9768" r="31786"/>
          <a:stretch/>
        </p:blipFill>
        <p:spPr>
          <a:xfrm>
            <a:off x="20" y="-12128"/>
            <a:ext cx="4654276" cy="6870127"/>
          </a:xfrm>
          <a:prstGeom prst="rect">
            <a:avLst/>
          </a:prstGeom>
        </p:spPr>
      </p:pic>
      <p:cxnSp>
        <p:nvCxnSpPr>
          <p:cNvPr id="55" name="Straight Connector 5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82825A-A28D-19B8-4782-DD52404AED10}"/>
              </a:ext>
            </a:extLst>
          </p:cNvPr>
          <p:cNvSpPr>
            <a:spLocks noGrp="1"/>
          </p:cNvSpPr>
          <p:nvPr>
            <p:ph sz="half" idx="1"/>
          </p:nvPr>
        </p:nvSpPr>
        <p:spPr>
          <a:xfrm>
            <a:off x="5181601" y="2198914"/>
            <a:ext cx="6368142" cy="3670180"/>
          </a:xfrm>
        </p:spPr>
        <p:txBody>
          <a:bodyPr vert="horz" lIns="0" tIns="45720" rIns="0" bIns="45720" rtlCol="0">
            <a:normAutofit/>
          </a:bodyPr>
          <a:lstStyle/>
          <a:p>
            <a:pPr>
              <a:buFont typeface="Calibri" panose="020F0502020204030204" pitchFamily="34" charset="0"/>
              <a:buChar char="•"/>
            </a:pPr>
            <a:r>
              <a:rPr lang="en-US" sz="1600" dirty="0"/>
              <a:t>  </a:t>
            </a:r>
            <a:r>
              <a:rPr lang="en-US" sz="1600" b="0" i="0" dirty="0">
                <a:effectLst/>
                <a:highlight>
                  <a:srgbClr val="FFFFFF"/>
                </a:highlight>
              </a:rPr>
              <a:t>Cleaning and organizing the data was time-consuming due to inconsistencies and missing information.</a:t>
            </a:r>
          </a:p>
          <a:p>
            <a:pPr>
              <a:buFont typeface="Calibri" panose="020F0502020204030204" pitchFamily="34" charset="0"/>
              <a:buChar char="•"/>
            </a:pPr>
            <a:r>
              <a:rPr lang="en-US" sz="1600" b="0" i="0" dirty="0">
                <a:effectLst/>
                <a:highlight>
                  <a:srgbClr val="FFFFFF"/>
                </a:highlight>
              </a:rPr>
              <a:t>Integrating data from different sources was complex because each source had its own format.</a:t>
            </a:r>
          </a:p>
          <a:p>
            <a:pPr>
              <a:buFont typeface="Calibri" panose="020F0502020204030204" pitchFamily="34" charset="0"/>
              <a:buChar char="•"/>
            </a:pPr>
            <a:r>
              <a:rPr lang="en-US" sz="1600" b="0" i="0" dirty="0">
                <a:effectLst/>
                <a:highlight>
                  <a:srgbClr val="FFFFFF"/>
                </a:highlight>
              </a:rPr>
              <a:t>Creating dynamic and interactive visualizations required advanced technical skills in data visualization tools.</a:t>
            </a:r>
          </a:p>
          <a:p>
            <a:pPr>
              <a:buFont typeface="Calibri" panose="020F0502020204030204" pitchFamily="34" charset="0"/>
              <a:buChar char="•"/>
            </a:pPr>
            <a:r>
              <a:rPr lang="en-US" sz="1600" b="0" i="0" dirty="0">
                <a:effectLst/>
                <a:highlight>
                  <a:srgbClr val="FFFFFF"/>
                </a:highlight>
              </a:rPr>
              <a:t>Analyzing high-dimensional data made it difficult to present clear and simple insights without overwhelming the audience.</a:t>
            </a:r>
          </a:p>
          <a:p>
            <a:pPr>
              <a:buFont typeface="Calibri" panose="020F0502020204030204" pitchFamily="34" charset="0"/>
              <a:buChar char="•"/>
            </a:pPr>
            <a:r>
              <a:rPr lang="en-US" sz="1600" b="0" i="0" dirty="0">
                <a:effectLst/>
                <a:highlight>
                  <a:srgbClr val="FFFFFF"/>
                </a:highlight>
              </a:rPr>
              <a:t>Ensuring accuracy in interpreting the data was challenging, especially in correlating financial information with car purchase behaviors.</a:t>
            </a:r>
          </a:p>
          <a:p>
            <a:pPr>
              <a:buFont typeface="Calibri" panose="020F0502020204030204" pitchFamily="34" charset="0"/>
              <a:buChar char="•"/>
            </a:pPr>
            <a:r>
              <a:rPr lang="en-US" sz="1600" b="0" i="0" dirty="0">
                <a:effectLst/>
                <a:highlight>
                  <a:srgbClr val="FFFFFF"/>
                </a:highlight>
              </a:rPr>
              <a:t>Managing a large dataset slowed down processing and required efficient data handling techniques to improve performance.</a:t>
            </a:r>
          </a:p>
          <a:p>
            <a:endParaRPr lang="en-US" sz="1600" dirty="0"/>
          </a:p>
        </p:txBody>
      </p:sp>
    </p:spTree>
    <p:extLst>
      <p:ext uri="{BB962C8B-B14F-4D97-AF65-F5344CB8AC3E}">
        <p14:creationId xmlns:p14="http://schemas.microsoft.com/office/powerpoint/2010/main" val="300654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9B6268-30A8-3A3B-B38A-2651BFB87461}"/>
              </a:ext>
            </a:extLst>
          </p:cNvPr>
          <p:cNvSpPr>
            <a:spLocks noGrp="1"/>
          </p:cNvSpPr>
          <p:nvPr>
            <p:ph type="title"/>
          </p:nvPr>
        </p:nvSpPr>
        <p:spPr>
          <a:xfrm>
            <a:off x="5181601" y="634946"/>
            <a:ext cx="6368142" cy="1450757"/>
          </a:xfrm>
        </p:spPr>
        <p:txBody>
          <a:bodyPr>
            <a:normAutofit/>
          </a:bodyPr>
          <a:lstStyle/>
          <a:p>
            <a:r>
              <a:rPr lang="en-US"/>
              <a:t>About Project</a:t>
            </a:r>
            <a:endParaRPr lang="en-US" dirty="0"/>
          </a:p>
        </p:txBody>
      </p:sp>
      <p:pic>
        <p:nvPicPr>
          <p:cNvPr id="8" name="Picture 7" descr="Cars parked in a line">
            <a:extLst>
              <a:ext uri="{FF2B5EF4-FFF2-40B4-BE49-F238E27FC236}">
                <a16:creationId xmlns:a16="http://schemas.microsoft.com/office/drawing/2014/main" id="{8AB9423D-2977-EB9F-F6DB-55B7C440E590}"/>
              </a:ext>
            </a:extLst>
          </p:cNvPr>
          <p:cNvPicPr>
            <a:picLocks noChangeAspect="1"/>
          </p:cNvPicPr>
          <p:nvPr/>
        </p:nvPicPr>
        <p:blipFill rotWithShape="1">
          <a:blip r:embed="rId2"/>
          <a:srcRect l="33421" r="15768" b="-2"/>
          <a:stretch/>
        </p:blipFill>
        <p:spPr>
          <a:xfrm>
            <a:off x="20" y="-12128"/>
            <a:ext cx="4654276" cy="6870127"/>
          </a:xfrm>
          <a:prstGeom prst="rect">
            <a:avLst/>
          </a:prstGeom>
        </p:spPr>
      </p:pic>
      <p:cxnSp>
        <p:nvCxnSpPr>
          <p:cNvPr id="29" name="Straight Connector 2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6ED09D4-0E3B-44D4-FF5D-E30154FA6490}"/>
              </a:ext>
            </a:extLst>
          </p:cNvPr>
          <p:cNvSpPr>
            <a:spLocks noGrp="1"/>
          </p:cNvSpPr>
          <p:nvPr>
            <p:ph idx="1"/>
          </p:nvPr>
        </p:nvSpPr>
        <p:spPr>
          <a:xfrm>
            <a:off x="5181601" y="2198914"/>
            <a:ext cx="6368142" cy="3670180"/>
          </a:xfrm>
        </p:spPr>
        <p:txBody>
          <a:bodyPr>
            <a:normAutofit/>
          </a:bodyPr>
          <a:lstStyle/>
          <a:p>
            <a:pPr>
              <a:buFont typeface="Wingdings" panose="05000000000000000000" pitchFamily="2" charset="2"/>
              <a:buChar char="Ø"/>
            </a:pPr>
            <a:r>
              <a:rPr lang="en-US" sz="1100" b="0" i="0" dirty="0">
                <a:effectLst/>
                <a:highlight>
                  <a:srgbClr val="FFFFFF"/>
                </a:highlight>
              </a:rPr>
              <a:t>The project investigates why people choose specific cars and how much they spend, using information from 500 car buyers.</a:t>
            </a:r>
          </a:p>
          <a:p>
            <a:pPr>
              <a:buFont typeface="Wingdings" panose="05000000000000000000" pitchFamily="2" charset="2"/>
              <a:buChar char="Ø"/>
            </a:pPr>
            <a:r>
              <a:rPr lang="en-US" sz="1100" b="0" i="0" dirty="0">
                <a:effectLst/>
                <a:highlight>
                  <a:srgbClr val="FFFFFF"/>
                </a:highlight>
              </a:rPr>
              <a:t>It explores factors like age, gender, income, debt, and overall wealth to see how they affect car buying choices.</a:t>
            </a:r>
          </a:p>
          <a:p>
            <a:pPr>
              <a:buFont typeface="Wingdings" panose="05000000000000000000" pitchFamily="2" charset="2"/>
              <a:buChar char="Ø"/>
            </a:pPr>
            <a:r>
              <a:rPr lang="en-US" sz="1100" b="0" i="0" dirty="0">
                <a:effectLst/>
                <a:highlight>
                  <a:srgbClr val="FFFFFF"/>
                </a:highlight>
              </a:rPr>
              <a:t>Different charts were used to present the information: pie charts for gender differences, bar graphs for showing age and income, and scatter plots to connect financial status with car prices.</a:t>
            </a:r>
          </a:p>
          <a:p>
            <a:pPr>
              <a:buFont typeface="Wingdings" panose="05000000000000000000" pitchFamily="2" charset="2"/>
              <a:buChar char="Ø"/>
            </a:pPr>
            <a:r>
              <a:rPr lang="en-US" sz="1100" b="0" i="0" dirty="0">
                <a:effectLst/>
                <a:highlight>
                  <a:srgbClr val="FFFFFF"/>
                </a:highlight>
              </a:rPr>
              <a:t>The findings show which age groups usually buy expensive or cheaper cars and if there are differences in car preferences between men and women.</a:t>
            </a:r>
          </a:p>
          <a:p>
            <a:pPr>
              <a:buFont typeface="Wingdings" panose="05000000000000000000" pitchFamily="2" charset="2"/>
              <a:buChar char="Ø"/>
            </a:pPr>
            <a:r>
              <a:rPr lang="en-US" sz="1100" b="0" i="0" dirty="0">
                <a:effectLst/>
                <a:highlight>
                  <a:srgbClr val="FFFFFF"/>
                </a:highlight>
              </a:rPr>
              <a:t>This information is useful for car companies because it helps them understand their customers better and improve their marketing strategies.</a:t>
            </a:r>
          </a:p>
          <a:p>
            <a:pPr>
              <a:buFont typeface="Wingdings" panose="05000000000000000000" pitchFamily="2" charset="2"/>
              <a:buChar char="Ø"/>
            </a:pPr>
            <a:r>
              <a:rPr lang="en-US" sz="1100" b="0" i="0" dirty="0">
                <a:effectLst/>
                <a:highlight>
                  <a:srgbClr val="FFFFFF"/>
                </a:highlight>
              </a:rPr>
              <a:t>The study also helps improve data analysis skills, especially in cleaning up data and combining information from various sources.</a:t>
            </a:r>
          </a:p>
          <a:p>
            <a:pPr>
              <a:buFont typeface="Wingdings" panose="05000000000000000000" pitchFamily="2" charset="2"/>
              <a:buChar char="Ø"/>
            </a:pPr>
            <a:r>
              <a:rPr lang="en-US" sz="1100" b="0" i="0" dirty="0">
                <a:effectLst/>
                <a:highlight>
                  <a:srgbClr val="FFFFFF"/>
                </a:highlight>
              </a:rPr>
              <a:t>Overall, the project offers valuable insights into what influences people when they buy cars, which can help businesses target their products more effectively.</a:t>
            </a:r>
          </a:p>
          <a:p>
            <a:endParaRPr lang="en-US" sz="1100" dirty="0"/>
          </a:p>
        </p:txBody>
      </p:sp>
    </p:spTree>
    <p:extLst>
      <p:ext uri="{BB962C8B-B14F-4D97-AF65-F5344CB8AC3E}">
        <p14:creationId xmlns:p14="http://schemas.microsoft.com/office/powerpoint/2010/main" val="2558477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65EF-91FA-010A-100B-188C0D02B5B8}"/>
              </a:ext>
            </a:extLst>
          </p:cNvPr>
          <p:cNvSpPr>
            <a:spLocks noGrp="1"/>
          </p:cNvSpPr>
          <p:nvPr>
            <p:ph type="title"/>
          </p:nvPr>
        </p:nvSpPr>
        <p:spPr/>
        <p:txBody>
          <a:bodyPr/>
          <a:lstStyle/>
          <a:p>
            <a:r>
              <a:rPr lang="en-US" dirty="0"/>
              <a:t>Dataset </a:t>
            </a:r>
          </a:p>
        </p:txBody>
      </p:sp>
      <p:pic>
        <p:nvPicPr>
          <p:cNvPr id="6" name="Content Placeholder 5">
            <a:extLst>
              <a:ext uri="{FF2B5EF4-FFF2-40B4-BE49-F238E27FC236}">
                <a16:creationId xmlns:a16="http://schemas.microsoft.com/office/drawing/2014/main" id="{1697E296-72EE-B8F5-9AF2-F5686527E899}"/>
              </a:ext>
            </a:extLst>
          </p:cNvPr>
          <p:cNvPicPr>
            <a:picLocks noGrp="1" noChangeAspect="1"/>
          </p:cNvPicPr>
          <p:nvPr>
            <p:ph sz="half" idx="1"/>
          </p:nvPr>
        </p:nvPicPr>
        <p:blipFill>
          <a:blip r:embed="rId2"/>
          <a:stretch>
            <a:fillRect/>
          </a:stretch>
        </p:blipFill>
        <p:spPr>
          <a:xfrm>
            <a:off x="1096963" y="1895712"/>
            <a:ext cx="4938712" cy="3923827"/>
          </a:xfrm>
        </p:spPr>
      </p:pic>
      <p:graphicFrame>
        <p:nvGraphicFramePr>
          <p:cNvPr id="28" name="Content Placeholder 3">
            <a:extLst>
              <a:ext uri="{FF2B5EF4-FFF2-40B4-BE49-F238E27FC236}">
                <a16:creationId xmlns:a16="http://schemas.microsoft.com/office/drawing/2014/main" id="{651EEDB8-C015-8653-51F0-114908128B69}"/>
              </a:ext>
            </a:extLst>
          </p:cNvPr>
          <p:cNvGraphicFramePr>
            <a:graphicFrameLocks noGrp="1"/>
          </p:cNvGraphicFramePr>
          <p:nvPr>
            <p:ph sz="half" idx="2"/>
          </p:nvPr>
        </p:nvGraphicFramePr>
        <p:xfrm>
          <a:off x="6218238" y="1846263"/>
          <a:ext cx="4937125"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7278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64CAA-672A-BD45-2D50-DCAF329C1075}"/>
              </a:ext>
            </a:extLst>
          </p:cNvPr>
          <p:cNvSpPr>
            <a:spLocks noGrp="1"/>
          </p:cNvSpPr>
          <p:nvPr>
            <p:ph type="title"/>
          </p:nvPr>
        </p:nvSpPr>
        <p:spPr>
          <a:xfrm>
            <a:off x="4974771" y="634946"/>
            <a:ext cx="6574972" cy="1450757"/>
          </a:xfrm>
        </p:spPr>
        <p:txBody>
          <a:bodyPr>
            <a:normAutofit/>
          </a:bodyPr>
          <a:lstStyle/>
          <a:p>
            <a:r>
              <a:rPr lang="en-US"/>
              <a:t>Features Used</a:t>
            </a:r>
            <a:endParaRPr lang="en-US" dirty="0"/>
          </a:p>
        </p:txBody>
      </p:sp>
      <p:pic>
        <p:nvPicPr>
          <p:cNvPr id="16" name="Picture 15" descr="Graph">
            <a:extLst>
              <a:ext uri="{FF2B5EF4-FFF2-40B4-BE49-F238E27FC236}">
                <a16:creationId xmlns:a16="http://schemas.microsoft.com/office/drawing/2014/main" id="{52137AB4-40A2-0323-2F58-65374EE462B9}"/>
              </a:ext>
            </a:extLst>
          </p:cNvPr>
          <p:cNvPicPr>
            <a:picLocks noChangeAspect="1"/>
          </p:cNvPicPr>
          <p:nvPr/>
        </p:nvPicPr>
        <p:blipFill rotWithShape="1">
          <a:blip r:embed="rId2"/>
          <a:srcRect l="18905" r="34039" b="2"/>
          <a:stretch/>
        </p:blipFill>
        <p:spPr>
          <a:xfrm>
            <a:off x="633999" y="640081"/>
            <a:ext cx="4001315" cy="5314406"/>
          </a:xfrm>
          <a:prstGeom prst="rect">
            <a:avLst/>
          </a:prstGeom>
        </p:spPr>
      </p:pic>
      <p:cxnSp>
        <p:nvCxnSpPr>
          <p:cNvPr id="64" name="Straight Connector 63">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DD85A4B-DA8F-0D90-A5A1-E6BE185CBF87}"/>
              </a:ext>
            </a:extLst>
          </p:cNvPr>
          <p:cNvSpPr>
            <a:spLocks noGrp="1"/>
          </p:cNvSpPr>
          <p:nvPr>
            <p:ph idx="1"/>
          </p:nvPr>
        </p:nvSpPr>
        <p:spPr>
          <a:xfrm>
            <a:off x="4974769" y="2198914"/>
            <a:ext cx="6574973" cy="3670180"/>
          </a:xfrm>
        </p:spPr>
        <p:txBody>
          <a:bodyPr>
            <a:normAutofit/>
          </a:bodyPr>
          <a:lstStyle/>
          <a:p>
            <a:pPr>
              <a:buFont typeface="Wingdings" panose="05000000000000000000" pitchFamily="2" charset="2"/>
              <a:buChar char="Ø"/>
            </a:pPr>
            <a:r>
              <a:rPr lang="en-US" sz="1300"/>
              <a:t>The data visualization project incorporates dynamic interactivity features tailored to each subproject.</a:t>
            </a:r>
          </a:p>
          <a:p>
            <a:pPr>
              <a:buFont typeface="Wingdings" panose="05000000000000000000" pitchFamily="2" charset="2"/>
              <a:buChar char="Ø"/>
            </a:pPr>
            <a:r>
              <a:rPr lang="en-US" sz="1300" b="1" i="0">
                <a:effectLst/>
                <a:highlight>
                  <a:srgbClr val="FFFFFF"/>
                </a:highlight>
              </a:rPr>
              <a:t>Gender</a:t>
            </a:r>
            <a:r>
              <a:rPr lang="en-US" sz="1300" b="0" i="0">
                <a:effectLst/>
                <a:highlight>
                  <a:srgbClr val="FFFFFF"/>
                </a:highlight>
              </a:rPr>
              <a:t> is analyzed to see differences in car preferences between males and females. This is visualized using a pie chart that adjusts according to different car price ranges.</a:t>
            </a:r>
          </a:p>
          <a:p>
            <a:pPr>
              <a:buFont typeface="Wingdings" panose="05000000000000000000" pitchFamily="2" charset="2"/>
              <a:buChar char="Ø"/>
            </a:pPr>
            <a:r>
              <a:rPr lang="en-US" sz="1300" b="1" i="0">
                <a:effectLst/>
                <a:highlight>
                  <a:srgbClr val="FFFFFF"/>
                </a:highlight>
              </a:rPr>
              <a:t>Age</a:t>
            </a:r>
            <a:r>
              <a:rPr lang="en-US" sz="1300" b="0" i="0">
                <a:effectLst/>
                <a:highlight>
                  <a:srgbClr val="FFFFFF"/>
                </a:highlight>
              </a:rPr>
              <a:t> of buyers is shown in a bar graph, where the x-axis is the frequency of transactions, and the y-axis represents the ages of buyers. This graph changes with different car price ranges to illustrate age-specific buying patterns.</a:t>
            </a:r>
          </a:p>
          <a:p>
            <a:pPr>
              <a:buFont typeface="Wingdings" panose="05000000000000000000" pitchFamily="2" charset="2"/>
              <a:buChar char="Ø"/>
            </a:pPr>
            <a:r>
              <a:rPr lang="en-US" sz="1300" b="1" i="0">
                <a:effectLst/>
                <a:highlight>
                  <a:srgbClr val="FFFFFF"/>
                </a:highlight>
              </a:rPr>
              <a:t>Annual Salary</a:t>
            </a:r>
            <a:r>
              <a:rPr lang="en-US" sz="1300" b="0" i="0">
                <a:effectLst/>
                <a:highlight>
                  <a:srgbClr val="FFFFFF"/>
                </a:highlight>
              </a:rPr>
              <a:t>, </a:t>
            </a:r>
            <a:r>
              <a:rPr lang="en-US" sz="1300" b="1" i="0">
                <a:effectLst/>
                <a:highlight>
                  <a:srgbClr val="FFFFFF"/>
                </a:highlight>
              </a:rPr>
              <a:t>Credit Card Debt</a:t>
            </a:r>
            <a:r>
              <a:rPr lang="en-US" sz="1300" b="0" i="0">
                <a:effectLst/>
                <a:highlight>
                  <a:srgbClr val="FFFFFF"/>
                </a:highlight>
              </a:rPr>
              <a:t>, and </a:t>
            </a:r>
            <a:r>
              <a:rPr lang="en-US" sz="1300" b="1" i="0">
                <a:effectLst/>
                <a:highlight>
                  <a:srgbClr val="FFFFFF"/>
                </a:highlight>
              </a:rPr>
              <a:t>Net Worth </a:t>
            </a:r>
            <a:r>
              <a:rPr lang="en-US" sz="1300" b="0" i="0">
                <a:effectLst/>
                <a:highlight>
                  <a:srgbClr val="FFFFFF"/>
                </a:highlight>
              </a:rPr>
              <a:t>are key financial metrics examined. Each is represented in a separate bar graph within the variable distribution section, showing how these financial factors correlate with car purchasing. These graphs also change according to different car price ranges, and they feature an option to change colors for clearer visualization.</a:t>
            </a:r>
          </a:p>
          <a:p>
            <a:pPr>
              <a:buFont typeface="Wingdings" panose="05000000000000000000" pitchFamily="2" charset="2"/>
              <a:buChar char="Ø"/>
            </a:pPr>
            <a:r>
              <a:rPr lang="en-US" sz="1300" b="0" i="0">
                <a:effectLst/>
                <a:highlight>
                  <a:srgbClr val="FFFFFF"/>
                </a:highlight>
              </a:rPr>
              <a:t>The relationship between the car purchase amounts and the financial variables is further explored in a scatter plot. This plot varies according to different price ranges, with the y-axis representing the car purchase amount and the x-axis changing based on the selected financial variable (Annual Salary, Credit Card Debt, or Net Worth).</a:t>
            </a:r>
          </a:p>
          <a:p>
            <a:endParaRPr lang="en-US" sz="1300"/>
          </a:p>
        </p:txBody>
      </p:sp>
      <p:sp>
        <p:nvSpPr>
          <p:cNvPr id="66" name="Rectangle 65">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93142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D420F-ACA3-3AD0-615F-DDF858787F87}"/>
              </a:ext>
            </a:extLst>
          </p:cNvPr>
          <p:cNvSpPr>
            <a:spLocks noGrp="1"/>
          </p:cNvSpPr>
          <p:nvPr>
            <p:ph type="title"/>
          </p:nvPr>
        </p:nvSpPr>
        <p:spPr>
          <a:xfrm>
            <a:off x="1097280" y="286603"/>
            <a:ext cx="10058400" cy="853939"/>
          </a:xfrm>
        </p:spPr>
        <p:txBody>
          <a:bodyPr/>
          <a:lstStyle/>
          <a:p>
            <a:r>
              <a:rPr lang="en-US" dirty="0"/>
              <a:t> </a:t>
            </a:r>
          </a:p>
        </p:txBody>
      </p:sp>
      <p:pic>
        <p:nvPicPr>
          <p:cNvPr id="5" name="Content Placeholder 4">
            <a:extLst>
              <a:ext uri="{FF2B5EF4-FFF2-40B4-BE49-F238E27FC236}">
                <a16:creationId xmlns:a16="http://schemas.microsoft.com/office/drawing/2014/main" id="{5696286B-A6FD-C695-9277-C49C7871F050}"/>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688063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3395-C9B4-3679-0CA4-2473808297AD}"/>
              </a:ext>
            </a:extLst>
          </p:cNvPr>
          <p:cNvSpPr>
            <a:spLocks noGrp="1"/>
          </p:cNvSpPr>
          <p:nvPr>
            <p:ph type="title"/>
          </p:nvPr>
        </p:nvSpPr>
        <p:spPr/>
        <p:txBody>
          <a:bodyPr/>
          <a:lstStyle/>
          <a:p>
            <a:r>
              <a:rPr lang="en-US" dirty="0"/>
              <a:t> </a:t>
            </a:r>
          </a:p>
        </p:txBody>
      </p:sp>
      <p:sp>
        <p:nvSpPr>
          <p:cNvPr id="3" name="Text Placeholder 2">
            <a:extLst>
              <a:ext uri="{FF2B5EF4-FFF2-40B4-BE49-F238E27FC236}">
                <a16:creationId xmlns:a16="http://schemas.microsoft.com/office/drawing/2014/main" id="{C9B3C714-54ED-BCD1-4C1C-113BA1ED17B5}"/>
              </a:ext>
            </a:extLst>
          </p:cNvPr>
          <p:cNvSpPr>
            <a:spLocks noGrp="1"/>
          </p:cNvSpPr>
          <p:nvPr>
            <p:ph type="body" idx="1"/>
          </p:nvPr>
        </p:nvSpPr>
        <p:spPr>
          <a:xfrm flipV="1">
            <a:off x="1097280" y="1737360"/>
            <a:ext cx="4937760" cy="108692"/>
          </a:xfrm>
        </p:spPr>
        <p:txBody>
          <a:bodyPr>
            <a:normAutofit fontScale="25000" lnSpcReduction="20000"/>
          </a:bodyPr>
          <a:lstStyle/>
          <a:p>
            <a:r>
              <a:rPr lang="en-US" dirty="0"/>
              <a:t>    </a:t>
            </a:r>
          </a:p>
        </p:txBody>
      </p:sp>
      <p:sp>
        <p:nvSpPr>
          <p:cNvPr id="4" name="Content Placeholder 3">
            <a:extLst>
              <a:ext uri="{FF2B5EF4-FFF2-40B4-BE49-F238E27FC236}">
                <a16:creationId xmlns:a16="http://schemas.microsoft.com/office/drawing/2014/main" id="{26D57E61-62A6-F3AE-54CB-75DAE46207BB}"/>
              </a:ext>
            </a:extLst>
          </p:cNvPr>
          <p:cNvSpPr>
            <a:spLocks noGrp="1"/>
          </p:cNvSpPr>
          <p:nvPr>
            <p:ph sz="half" idx="2"/>
          </p:nvPr>
        </p:nvSpPr>
        <p:spPr>
          <a:xfrm>
            <a:off x="1097280" y="1846052"/>
            <a:ext cx="4937760" cy="4114482"/>
          </a:xfrm>
        </p:spPr>
        <p:txBody>
          <a:bodyPr/>
          <a:lstStyle/>
          <a:p>
            <a:r>
              <a:rPr lang="en-US" dirty="0"/>
              <a:t> </a:t>
            </a:r>
          </a:p>
        </p:txBody>
      </p:sp>
      <p:sp>
        <p:nvSpPr>
          <p:cNvPr id="5" name="Text Placeholder 4">
            <a:extLst>
              <a:ext uri="{FF2B5EF4-FFF2-40B4-BE49-F238E27FC236}">
                <a16:creationId xmlns:a16="http://schemas.microsoft.com/office/drawing/2014/main" id="{0D3575CB-029F-A518-4DD4-16FB2D731B83}"/>
              </a:ext>
            </a:extLst>
          </p:cNvPr>
          <p:cNvSpPr>
            <a:spLocks noGrp="1"/>
          </p:cNvSpPr>
          <p:nvPr>
            <p:ph type="body" sz="quarter" idx="3"/>
          </p:nvPr>
        </p:nvSpPr>
        <p:spPr>
          <a:xfrm>
            <a:off x="6217920" y="1846052"/>
            <a:ext cx="4937760" cy="45719"/>
          </a:xfrm>
        </p:spPr>
        <p:txBody>
          <a:bodyPr>
            <a:normAutofit fontScale="25000" lnSpcReduction="20000"/>
          </a:bodyPr>
          <a:lstStyle/>
          <a:p>
            <a:r>
              <a:rPr lang="en-US" dirty="0"/>
              <a:t>   </a:t>
            </a:r>
          </a:p>
        </p:txBody>
      </p:sp>
      <p:sp>
        <p:nvSpPr>
          <p:cNvPr id="6" name="Content Placeholder 5">
            <a:extLst>
              <a:ext uri="{FF2B5EF4-FFF2-40B4-BE49-F238E27FC236}">
                <a16:creationId xmlns:a16="http://schemas.microsoft.com/office/drawing/2014/main" id="{4C0FEF3A-C3D8-C5C2-3944-40FEFBDB462F}"/>
              </a:ext>
            </a:extLst>
          </p:cNvPr>
          <p:cNvSpPr>
            <a:spLocks noGrp="1"/>
          </p:cNvSpPr>
          <p:nvPr>
            <p:ph sz="quarter" idx="4"/>
          </p:nvPr>
        </p:nvSpPr>
        <p:spPr>
          <a:xfrm>
            <a:off x="6217920" y="2046182"/>
            <a:ext cx="4937760" cy="3914352"/>
          </a:xfrm>
        </p:spPr>
        <p:txBody>
          <a:bodyPr/>
          <a:lstStyle/>
          <a:p>
            <a:r>
              <a:rPr lang="en-US" dirty="0"/>
              <a:t>  </a:t>
            </a:r>
          </a:p>
        </p:txBody>
      </p:sp>
      <p:pic>
        <p:nvPicPr>
          <p:cNvPr id="12" name="Picture 11">
            <a:extLst>
              <a:ext uri="{FF2B5EF4-FFF2-40B4-BE49-F238E27FC236}">
                <a16:creationId xmlns:a16="http://schemas.microsoft.com/office/drawing/2014/main" id="{B6DF4FD0-D338-1193-BFA1-2A6D70FA0CB0}"/>
              </a:ext>
            </a:extLst>
          </p:cNvPr>
          <p:cNvPicPr>
            <a:picLocks noChangeAspect="1"/>
          </p:cNvPicPr>
          <p:nvPr/>
        </p:nvPicPr>
        <p:blipFill>
          <a:blip r:embed="rId2"/>
          <a:stretch>
            <a:fillRect/>
          </a:stretch>
        </p:blipFill>
        <p:spPr>
          <a:xfrm>
            <a:off x="0" y="78658"/>
            <a:ext cx="5318610" cy="6779341"/>
          </a:xfrm>
          <a:prstGeom prst="rect">
            <a:avLst/>
          </a:prstGeom>
        </p:spPr>
      </p:pic>
      <p:pic>
        <p:nvPicPr>
          <p:cNvPr id="14" name="Picture 13">
            <a:extLst>
              <a:ext uri="{FF2B5EF4-FFF2-40B4-BE49-F238E27FC236}">
                <a16:creationId xmlns:a16="http://schemas.microsoft.com/office/drawing/2014/main" id="{8A769FA1-6D6E-4D36-D8DF-B6221ECDD6A0}"/>
              </a:ext>
            </a:extLst>
          </p:cNvPr>
          <p:cNvPicPr>
            <a:picLocks noChangeAspect="1"/>
          </p:cNvPicPr>
          <p:nvPr/>
        </p:nvPicPr>
        <p:blipFill>
          <a:blip r:embed="rId3"/>
          <a:stretch>
            <a:fillRect/>
          </a:stretch>
        </p:blipFill>
        <p:spPr>
          <a:xfrm>
            <a:off x="5318611" y="0"/>
            <a:ext cx="6873390" cy="6857999"/>
          </a:xfrm>
          <a:prstGeom prst="rect">
            <a:avLst/>
          </a:prstGeom>
        </p:spPr>
      </p:pic>
    </p:spTree>
    <p:extLst>
      <p:ext uri="{BB962C8B-B14F-4D97-AF65-F5344CB8AC3E}">
        <p14:creationId xmlns:p14="http://schemas.microsoft.com/office/powerpoint/2010/main" val="2147575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E098D3-DF20-6091-13E0-663B462CBB59}"/>
              </a:ext>
            </a:extLst>
          </p:cNvPr>
          <p:cNvSpPr>
            <a:spLocks noGrp="1"/>
          </p:cNvSpPr>
          <p:nvPr>
            <p:ph sz="half" idx="1"/>
          </p:nvPr>
        </p:nvSpPr>
        <p:spPr/>
        <p:txBody>
          <a:bodyPr/>
          <a:lstStyle/>
          <a:p>
            <a:r>
              <a:rPr lang="en-US" dirty="0"/>
              <a:t>  </a:t>
            </a:r>
          </a:p>
        </p:txBody>
      </p:sp>
      <p:sp>
        <p:nvSpPr>
          <p:cNvPr id="4" name="Content Placeholder 3">
            <a:extLst>
              <a:ext uri="{FF2B5EF4-FFF2-40B4-BE49-F238E27FC236}">
                <a16:creationId xmlns:a16="http://schemas.microsoft.com/office/drawing/2014/main" id="{409BCBB6-8158-8B10-BCC6-9FDB9082651F}"/>
              </a:ext>
            </a:extLst>
          </p:cNvPr>
          <p:cNvSpPr>
            <a:spLocks noGrp="1"/>
          </p:cNvSpPr>
          <p:nvPr>
            <p:ph sz="half" idx="2"/>
          </p:nvPr>
        </p:nvSpPr>
        <p:spPr>
          <a:xfrm>
            <a:off x="6607276" y="1845735"/>
            <a:ext cx="5515898" cy="4023360"/>
          </a:xfrm>
        </p:spPr>
        <p:txBody>
          <a:bodyPr/>
          <a:lstStyle/>
          <a:p>
            <a:r>
              <a:rPr lang="en-US" dirty="0"/>
              <a:t> </a:t>
            </a:r>
          </a:p>
        </p:txBody>
      </p:sp>
      <p:sp>
        <p:nvSpPr>
          <p:cNvPr id="10" name="Title 9">
            <a:extLst>
              <a:ext uri="{FF2B5EF4-FFF2-40B4-BE49-F238E27FC236}">
                <a16:creationId xmlns:a16="http://schemas.microsoft.com/office/drawing/2014/main" id="{480F5F68-91BC-566F-FA75-3AFDFAB45418}"/>
              </a:ext>
            </a:extLst>
          </p:cNvPr>
          <p:cNvSpPr>
            <a:spLocks noGrp="1"/>
          </p:cNvSpPr>
          <p:nvPr>
            <p:ph type="title"/>
          </p:nvPr>
        </p:nvSpPr>
        <p:spPr/>
        <p:txBody>
          <a:bodyPr/>
          <a:lstStyle/>
          <a:p>
            <a:r>
              <a:rPr lang="en-US" dirty="0"/>
              <a:t> </a:t>
            </a:r>
          </a:p>
        </p:txBody>
      </p:sp>
      <p:pic>
        <p:nvPicPr>
          <p:cNvPr id="12" name="Picture 11">
            <a:extLst>
              <a:ext uri="{FF2B5EF4-FFF2-40B4-BE49-F238E27FC236}">
                <a16:creationId xmlns:a16="http://schemas.microsoft.com/office/drawing/2014/main" id="{6BADE0AD-B821-B789-811B-E2A859F95744}"/>
              </a:ext>
            </a:extLst>
          </p:cNvPr>
          <p:cNvPicPr>
            <a:picLocks noChangeAspect="1"/>
          </p:cNvPicPr>
          <p:nvPr/>
        </p:nvPicPr>
        <p:blipFill>
          <a:blip r:embed="rId2"/>
          <a:stretch>
            <a:fillRect/>
          </a:stretch>
        </p:blipFill>
        <p:spPr>
          <a:xfrm>
            <a:off x="68826" y="78658"/>
            <a:ext cx="5614219" cy="6779341"/>
          </a:xfrm>
          <a:prstGeom prst="rect">
            <a:avLst/>
          </a:prstGeom>
        </p:spPr>
      </p:pic>
      <p:pic>
        <p:nvPicPr>
          <p:cNvPr id="14" name="Picture 13">
            <a:extLst>
              <a:ext uri="{FF2B5EF4-FFF2-40B4-BE49-F238E27FC236}">
                <a16:creationId xmlns:a16="http://schemas.microsoft.com/office/drawing/2014/main" id="{163C67D4-D98B-CD7C-1E5F-9FFD86902425}"/>
              </a:ext>
            </a:extLst>
          </p:cNvPr>
          <p:cNvPicPr>
            <a:picLocks noChangeAspect="1"/>
          </p:cNvPicPr>
          <p:nvPr/>
        </p:nvPicPr>
        <p:blipFill>
          <a:blip r:embed="rId3"/>
          <a:stretch>
            <a:fillRect/>
          </a:stretch>
        </p:blipFill>
        <p:spPr>
          <a:xfrm>
            <a:off x="5795038" y="78659"/>
            <a:ext cx="6328135" cy="6705600"/>
          </a:xfrm>
          <a:prstGeom prst="rect">
            <a:avLst/>
          </a:prstGeom>
        </p:spPr>
      </p:pic>
    </p:spTree>
    <p:extLst>
      <p:ext uri="{BB962C8B-B14F-4D97-AF65-F5344CB8AC3E}">
        <p14:creationId xmlns:p14="http://schemas.microsoft.com/office/powerpoint/2010/main" val="385312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6BB76-F420-2A59-93EA-0723578789D2}"/>
              </a:ext>
            </a:extLst>
          </p:cNvPr>
          <p:cNvSpPr>
            <a:spLocks noGrp="1"/>
          </p:cNvSpPr>
          <p:nvPr>
            <p:ph type="title"/>
          </p:nvPr>
        </p:nvSpPr>
        <p:spPr/>
        <p:txBody>
          <a:bodyPr/>
          <a:lstStyle/>
          <a:p>
            <a:r>
              <a:rPr lang="en-US" dirty="0"/>
              <a:t>  </a:t>
            </a:r>
          </a:p>
        </p:txBody>
      </p:sp>
      <p:pic>
        <p:nvPicPr>
          <p:cNvPr id="6" name="Content Placeholder 5">
            <a:extLst>
              <a:ext uri="{FF2B5EF4-FFF2-40B4-BE49-F238E27FC236}">
                <a16:creationId xmlns:a16="http://schemas.microsoft.com/office/drawing/2014/main" id="{1BEA38C9-FE7D-AC68-60E6-4CE56AD2EB63}"/>
              </a:ext>
            </a:extLst>
          </p:cNvPr>
          <p:cNvPicPr>
            <a:picLocks noGrp="1" noChangeAspect="1"/>
          </p:cNvPicPr>
          <p:nvPr>
            <p:ph sz="half" idx="1"/>
          </p:nvPr>
        </p:nvPicPr>
        <p:blipFill>
          <a:blip r:embed="rId2"/>
          <a:stretch>
            <a:fillRect/>
          </a:stretch>
        </p:blipFill>
        <p:spPr>
          <a:xfrm>
            <a:off x="0" y="98323"/>
            <a:ext cx="6217920" cy="6759677"/>
          </a:xfrm>
        </p:spPr>
      </p:pic>
      <p:pic>
        <p:nvPicPr>
          <p:cNvPr id="8" name="Content Placeholder 7">
            <a:extLst>
              <a:ext uri="{FF2B5EF4-FFF2-40B4-BE49-F238E27FC236}">
                <a16:creationId xmlns:a16="http://schemas.microsoft.com/office/drawing/2014/main" id="{0C6FC915-73D4-BFE9-C0E0-9EFE523DB398}"/>
              </a:ext>
            </a:extLst>
          </p:cNvPr>
          <p:cNvPicPr>
            <a:picLocks noGrp="1" noChangeAspect="1"/>
          </p:cNvPicPr>
          <p:nvPr>
            <p:ph sz="half" idx="2"/>
          </p:nvPr>
        </p:nvPicPr>
        <p:blipFill>
          <a:blip r:embed="rId3"/>
          <a:stretch>
            <a:fillRect/>
          </a:stretch>
        </p:blipFill>
        <p:spPr>
          <a:xfrm>
            <a:off x="6217920" y="98323"/>
            <a:ext cx="5974080" cy="6759677"/>
          </a:xfrm>
        </p:spPr>
      </p:pic>
    </p:spTree>
    <p:extLst>
      <p:ext uri="{BB962C8B-B14F-4D97-AF65-F5344CB8AC3E}">
        <p14:creationId xmlns:p14="http://schemas.microsoft.com/office/powerpoint/2010/main" val="40988937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4112</TotalTime>
  <Words>811</Words>
  <Application>Microsoft Office PowerPoint</Application>
  <PresentationFormat>Widescreen</PresentationFormat>
  <Paragraphs>81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Söhne</vt:lpstr>
      <vt:lpstr>Wingdings</vt:lpstr>
      <vt:lpstr>Retrospect</vt:lpstr>
      <vt:lpstr>Data Visualization Final Project Car Purchase Price analysis  </vt:lpstr>
      <vt:lpstr>Introduction</vt:lpstr>
      <vt:lpstr>About Project</vt:lpstr>
      <vt:lpstr>Dataset </vt:lpstr>
      <vt:lpstr>Features Used</vt:lpstr>
      <vt:lpstr> </vt:lpstr>
      <vt:lpstr> </vt:lpstr>
      <vt:lpstr> </vt:lpstr>
      <vt:lpstr>  </vt:lpstr>
      <vt:lpstr>  </vt:lpstr>
      <vt:lpstr>    </vt:lpstr>
      <vt:lpstr>  </vt:lpstr>
      <vt:lpstr>  </vt:lpstr>
      <vt:lpstr>  </vt:lpstr>
      <vt:lpstr>    </vt:lpstr>
      <vt:lpstr>    </vt:lpstr>
      <vt:lpstr> </vt:lpstr>
      <vt:lpstr>   </vt:lpstr>
      <vt:lpstr>  </vt:lpstr>
      <vt:lpstr>DEMO</vt:lpstr>
      <vt:lpstr>Challenges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Final Project Car Purchase Price analysis</dc:title>
  <dc:creator>Putta LakshmiVenkatSai</dc:creator>
  <cp:lastModifiedBy>Putta LakshmiVenkatSai</cp:lastModifiedBy>
  <cp:revision>2</cp:revision>
  <dcterms:created xsi:type="dcterms:W3CDTF">2024-05-08T05:45:29Z</dcterms:created>
  <dcterms:modified xsi:type="dcterms:W3CDTF">2024-05-11T04:10:43Z</dcterms:modified>
</cp:coreProperties>
</file>